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7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326" r:id="rId14"/>
    <p:sldId id="32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5" r:id="rId43"/>
    <p:sldId id="296" r:id="rId44"/>
    <p:sldId id="328"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 id="317" r:id="rId66"/>
    <p:sldId id="318" r:id="rId67"/>
    <p:sldId id="319" r:id="rId68"/>
    <p:sldId id="320" r:id="rId69"/>
    <p:sldId id="321" r:id="rId70"/>
    <p:sldId id="322" r:id="rId71"/>
    <p:sldId id="323" r:id="rId72"/>
    <p:sldId id="324" r:id="rId73"/>
    <p:sldId id="325" r:id="rId74"/>
  </p:sldIdLst>
  <p:sldSz cx="12192000" cy="6858000"/>
  <p:notesSz cx="6858000" cy="9144000"/>
  <p:embeddedFontLst>
    <p:embeddedFont>
      <p:font typeface="Tahoma" panose="020B0604030504040204" pitchFamily="34" charset="0"/>
      <p:regular r:id="rId76"/>
      <p:bold r:id="rId77"/>
    </p:embeddedFont>
    <p:embeddedFont>
      <p:font typeface="Calibri" panose="020F0502020204030204" pitchFamily="34" charset="0"/>
      <p:regular r:id="rId78"/>
      <p:bold r:id="rId79"/>
      <p:italic r:id="rId80"/>
      <p:boldItalic r:id="rId8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0" d="100"/>
          <a:sy n="70" d="100"/>
        </p:scale>
        <p:origin x="714"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font" Target="fonts/font1.fntdata"/><Relationship Id="rId84"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font" Target="fonts/font4.fntdata"/><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presProps" Target="presProps.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font" Target="fonts/font2.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font" Target="fonts/font5.fntdata"/><Relationship Id="rId85"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notesMaster" Target="notesMasters/notesMaster1.xml"/><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font" Target="fonts/font3.fntdata"/><Relationship Id="rId81" Type="http://schemas.openxmlformats.org/officeDocument/2006/relationships/font" Target="fonts/font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757215236"/>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0" name="Google Shape;90;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36230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p10:notes"/>
          <p:cNvSpPr>
            <a:spLocks noGrp="1" noRot="1" noChangeAspect="1"/>
          </p:cNvSpPr>
          <p:nvPr>
            <p:ph type="sldImg" idx="2"/>
          </p:nvPr>
        </p:nvSpPr>
        <p:spPr>
          <a:xfrm>
            <a:off x="461963" y="720725"/>
            <a:ext cx="6397625" cy="35988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96" name="Google Shape;196;p10:notes"/>
          <p:cNvSpPr txBox="1">
            <a:spLocks noGrp="1"/>
          </p:cNvSpPr>
          <p:nvPr>
            <p:ph type="body" idx="1"/>
          </p:nvPr>
        </p:nvSpPr>
        <p:spPr>
          <a:xfrm>
            <a:off x="974690" y="4559248"/>
            <a:ext cx="5365820" cy="4321201"/>
          </a:xfrm>
          <a:prstGeom prst="rect">
            <a:avLst/>
          </a:prstGeom>
          <a:noFill/>
          <a:ln>
            <a:noFill/>
          </a:ln>
        </p:spPr>
        <p:txBody>
          <a:bodyPr spcFirstLastPara="1" wrap="square" lIns="95000" tIns="47500" rIns="95000" bIns="475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233086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p11:notes"/>
          <p:cNvSpPr>
            <a:spLocks noGrp="1" noRot="1" noChangeAspect="1"/>
          </p:cNvSpPr>
          <p:nvPr>
            <p:ph type="sldImg" idx="2"/>
          </p:nvPr>
        </p:nvSpPr>
        <p:spPr>
          <a:xfrm>
            <a:off x="461963" y="720725"/>
            <a:ext cx="6397625" cy="35988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03" name="Google Shape;203;p11:notes"/>
          <p:cNvSpPr txBox="1">
            <a:spLocks noGrp="1"/>
          </p:cNvSpPr>
          <p:nvPr>
            <p:ph type="body" idx="1"/>
          </p:nvPr>
        </p:nvSpPr>
        <p:spPr>
          <a:xfrm>
            <a:off x="974690" y="4559248"/>
            <a:ext cx="5365820" cy="4321201"/>
          </a:xfrm>
          <a:prstGeom prst="rect">
            <a:avLst/>
          </a:prstGeom>
          <a:noFill/>
          <a:ln>
            <a:noFill/>
          </a:ln>
        </p:spPr>
        <p:txBody>
          <a:bodyPr spcFirstLastPara="1" wrap="square" lIns="95000" tIns="47500" rIns="95000" bIns="475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169093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p12:notes"/>
          <p:cNvSpPr>
            <a:spLocks noGrp="1" noRot="1" noChangeAspect="1"/>
          </p:cNvSpPr>
          <p:nvPr>
            <p:ph type="sldImg" idx="2"/>
          </p:nvPr>
        </p:nvSpPr>
        <p:spPr>
          <a:xfrm>
            <a:off x="461963" y="720725"/>
            <a:ext cx="6397625" cy="35988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13" name="Google Shape;213;p12:notes"/>
          <p:cNvSpPr txBox="1">
            <a:spLocks noGrp="1"/>
          </p:cNvSpPr>
          <p:nvPr>
            <p:ph type="body" idx="1"/>
          </p:nvPr>
        </p:nvSpPr>
        <p:spPr>
          <a:xfrm>
            <a:off x="974690" y="4559248"/>
            <a:ext cx="5365820" cy="4321201"/>
          </a:xfrm>
          <a:prstGeom prst="rect">
            <a:avLst/>
          </a:prstGeom>
          <a:noFill/>
          <a:ln>
            <a:noFill/>
          </a:ln>
        </p:spPr>
        <p:txBody>
          <a:bodyPr spcFirstLastPara="1" wrap="square" lIns="95000" tIns="47500" rIns="95000" bIns="475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510727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p13:notes"/>
          <p:cNvSpPr>
            <a:spLocks noGrp="1" noRot="1" noChangeAspect="1"/>
          </p:cNvSpPr>
          <p:nvPr>
            <p:ph type="sldImg" idx="2"/>
          </p:nvPr>
        </p:nvSpPr>
        <p:spPr>
          <a:xfrm>
            <a:off x="461963" y="720725"/>
            <a:ext cx="6397625" cy="35988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26" name="Google Shape;226;p13:notes"/>
          <p:cNvSpPr txBox="1">
            <a:spLocks noGrp="1"/>
          </p:cNvSpPr>
          <p:nvPr>
            <p:ph type="body" idx="1"/>
          </p:nvPr>
        </p:nvSpPr>
        <p:spPr>
          <a:xfrm>
            <a:off x="974690" y="4559248"/>
            <a:ext cx="5365820" cy="4321201"/>
          </a:xfrm>
          <a:prstGeom prst="rect">
            <a:avLst/>
          </a:prstGeom>
          <a:noFill/>
          <a:ln>
            <a:noFill/>
          </a:ln>
        </p:spPr>
        <p:txBody>
          <a:bodyPr spcFirstLastPara="1" wrap="square" lIns="95000" tIns="47500" rIns="95000" bIns="475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378756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p1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3" name="Google Shape;233;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889701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p1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2" name="Google Shape;242;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969410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p1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8" name="Google Shape;248;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800063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p17:notes"/>
          <p:cNvSpPr>
            <a:spLocks noGrp="1" noRot="1" noChangeAspect="1"/>
          </p:cNvSpPr>
          <p:nvPr>
            <p:ph type="sldImg" idx="2"/>
          </p:nvPr>
        </p:nvSpPr>
        <p:spPr>
          <a:xfrm>
            <a:off x="461963" y="720725"/>
            <a:ext cx="6397625" cy="35988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54" name="Google Shape;254;p17:notes"/>
          <p:cNvSpPr txBox="1">
            <a:spLocks noGrp="1"/>
          </p:cNvSpPr>
          <p:nvPr>
            <p:ph type="body" idx="1"/>
          </p:nvPr>
        </p:nvSpPr>
        <p:spPr>
          <a:xfrm>
            <a:off x="974690" y="4559248"/>
            <a:ext cx="5365820" cy="4321201"/>
          </a:xfrm>
          <a:prstGeom prst="rect">
            <a:avLst/>
          </a:prstGeom>
          <a:noFill/>
          <a:ln>
            <a:noFill/>
          </a:ln>
        </p:spPr>
        <p:txBody>
          <a:bodyPr spcFirstLastPara="1" wrap="square" lIns="95000" tIns="47500" rIns="95000" bIns="475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154184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p18:notes"/>
          <p:cNvSpPr>
            <a:spLocks noGrp="1" noRot="1" noChangeAspect="1"/>
          </p:cNvSpPr>
          <p:nvPr>
            <p:ph type="sldImg" idx="2"/>
          </p:nvPr>
        </p:nvSpPr>
        <p:spPr>
          <a:xfrm>
            <a:off x="461963" y="720725"/>
            <a:ext cx="6397625" cy="3598863"/>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a:noFill/>
          </a:ln>
        </p:spPr>
      </p:sp>
      <p:sp>
        <p:nvSpPr>
          <p:cNvPr id="261" name="Google Shape;261;p18:notes"/>
          <p:cNvSpPr txBox="1">
            <a:spLocks noGrp="1"/>
          </p:cNvSpPr>
          <p:nvPr>
            <p:ph type="body" idx="1"/>
          </p:nvPr>
        </p:nvSpPr>
        <p:spPr>
          <a:xfrm>
            <a:off x="974690" y="4559248"/>
            <a:ext cx="5365820" cy="4321201"/>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5000" tIns="47500" rIns="95000" bIns="475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311557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p19:notes"/>
          <p:cNvSpPr>
            <a:spLocks noGrp="1" noRot="1" noChangeAspect="1"/>
          </p:cNvSpPr>
          <p:nvPr>
            <p:ph type="sldImg" idx="2"/>
          </p:nvPr>
        </p:nvSpPr>
        <p:spPr>
          <a:xfrm>
            <a:off x="461963" y="720725"/>
            <a:ext cx="6397625" cy="35988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67" name="Google Shape;267;p19:notes"/>
          <p:cNvSpPr txBox="1">
            <a:spLocks noGrp="1"/>
          </p:cNvSpPr>
          <p:nvPr>
            <p:ph type="body" idx="1"/>
          </p:nvPr>
        </p:nvSpPr>
        <p:spPr>
          <a:xfrm>
            <a:off x="974690" y="4559248"/>
            <a:ext cx="5365820" cy="4321201"/>
          </a:xfrm>
          <a:prstGeom prst="rect">
            <a:avLst/>
          </a:prstGeom>
          <a:noFill/>
          <a:ln>
            <a:noFill/>
          </a:ln>
        </p:spPr>
        <p:txBody>
          <a:bodyPr spcFirstLastPara="1" wrap="square" lIns="95000" tIns="47500" rIns="95000" bIns="475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864311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6" name="Google Shape;96;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3716433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p20:notes"/>
          <p:cNvSpPr>
            <a:spLocks noGrp="1" noRot="1" noChangeAspect="1"/>
          </p:cNvSpPr>
          <p:nvPr>
            <p:ph type="sldImg" idx="2"/>
          </p:nvPr>
        </p:nvSpPr>
        <p:spPr>
          <a:xfrm>
            <a:off x="461963" y="720725"/>
            <a:ext cx="6397625" cy="35988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73" name="Google Shape;273;p20:notes"/>
          <p:cNvSpPr txBox="1">
            <a:spLocks noGrp="1"/>
          </p:cNvSpPr>
          <p:nvPr>
            <p:ph type="body" idx="1"/>
          </p:nvPr>
        </p:nvSpPr>
        <p:spPr>
          <a:xfrm>
            <a:off x="974690" y="4559248"/>
            <a:ext cx="5365820" cy="4321201"/>
          </a:xfrm>
          <a:prstGeom prst="rect">
            <a:avLst/>
          </a:prstGeom>
          <a:noFill/>
          <a:ln>
            <a:noFill/>
          </a:ln>
        </p:spPr>
        <p:txBody>
          <a:bodyPr spcFirstLastPara="1" wrap="square" lIns="95000" tIns="47500" rIns="95000" bIns="475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146268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p2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9" name="Google Shape;279;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4853572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p2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5" name="Google Shape;285;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3224002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p23:notes"/>
          <p:cNvSpPr>
            <a:spLocks noGrp="1" noRot="1" noChangeAspect="1"/>
          </p:cNvSpPr>
          <p:nvPr>
            <p:ph type="sldImg" idx="2"/>
          </p:nvPr>
        </p:nvSpPr>
        <p:spPr>
          <a:xfrm>
            <a:off x="461963" y="720725"/>
            <a:ext cx="6397625" cy="35988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91" name="Google Shape;291;p23:notes"/>
          <p:cNvSpPr txBox="1">
            <a:spLocks noGrp="1"/>
          </p:cNvSpPr>
          <p:nvPr>
            <p:ph type="body" idx="1"/>
          </p:nvPr>
        </p:nvSpPr>
        <p:spPr>
          <a:xfrm>
            <a:off x="974690" y="4559248"/>
            <a:ext cx="5365820" cy="4321201"/>
          </a:xfrm>
          <a:prstGeom prst="rect">
            <a:avLst/>
          </a:prstGeom>
          <a:noFill/>
          <a:ln>
            <a:noFill/>
          </a:ln>
        </p:spPr>
        <p:txBody>
          <a:bodyPr spcFirstLastPara="1" wrap="square" lIns="95000" tIns="47500" rIns="95000" bIns="475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2507397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p2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7" name="Google Shape;297;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0633289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p2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3" name="Google Shape;303;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7193366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p2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9" name="Google Shape;309;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2176657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p27:notes"/>
          <p:cNvSpPr>
            <a:spLocks noGrp="1" noRot="1" noChangeAspect="1"/>
          </p:cNvSpPr>
          <p:nvPr>
            <p:ph type="sldImg" idx="2"/>
          </p:nvPr>
        </p:nvSpPr>
        <p:spPr>
          <a:xfrm>
            <a:off x="461963" y="720725"/>
            <a:ext cx="6397625" cy="35988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15" name="Google Shape;315;p27:notes"/>
          <p:cNvSpPr txBox="1">
            <a:spLocks noGrp="1"/>
          </p:cNvSpPr>
          <p:nvPr>
            <p:ph type="body" idx="1"/>
          </p:nvPr>
        </p:nvSpPr>
        <p:spPr>
          <a:xfrm>
            <a:off x="974690" y="4559248"/>
            <a:ext cx="5365820" cy="4321201"/>
          </a:xfrm>
          <a:prstGeom prst="rect">
            <a:avLst/>
          </a:prstGeom>
          <a:noFill/>
          <a:ln>
            <a:noFill/>
          </a:ln>
        </p:spPr>
        <p:txBody>
          <a:bodyPr spcFirstLastPara="1" wrap="square" lIns="95000" tIns="47500" rIns="95000" bIns="475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7790643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p28:notes"/>
          <p:cNvSpPr>
            <a:spLocks noGrp="1" noRot="1" noChangeAspect="1"/>
          </p:cNvSpPr>
          <p:nvPr>
            <p:ph type="sldImg" idx="2"/>
          </p:nvPr>
        </p:nvSpPr>
        <p:spPr>
          <a:xfrm>
            <a:off x="461963" y="720725"/>
            <a:ext cx="6397625" cy="35988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21" name="Google Shape;321;p28:notes"/>
          <p:cNvSpPr txBox="1">
            <a:spLocks noGrp="1"/>
          </p:cNvSpPr>
          <p:nvPr>
            <p:ph type="body" idx="1"/>
          </p:nvPr>
        </p:nvSpPr>
        <p:spPr>
          <a:xfrm>
            <a:off x="974690" y="4559248"/>
            <a:ext cx="5365820" cy="4321201"/>
          </a:xfrm>
          <a:prstGeom prst="rect">
            <a:avLst/>
          </a:prstGeom>
          <a:noFill/>
          <a:ln>
            <a:noFill/>
          </a:ln>
        </p:spPr>
        <p:txBody>
          <a:bodyPr spcFirstLastPara="1" wrap="square" lIns="95000" tIns="47500" rIns="95000" bIns="475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5216451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p2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8" name="Google Shape;328;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345574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p3:notes"/>
          <p:cNvSpPr>
            <a:spLocks noGrp="1" noRot="1" noChangeAspect="1"/>
          </p:cNvSpPr>
          <p:nvPr>
            <p:ph type="sldImg" idx="2"/>
          </p:nvPr>
        </p:nvSpPr>
        <p:spPr>
          <a:xfrm>
            <a:off x="461963" y="720725"/>
            <a:ext cx="6397625" cy="3598863"/>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a:noFill/>
          </a:ln>
        </p:spPr>
      </p:sp>
      <p:sp>
        <p:nvSpPr>
          <p:cNvPr id="102" name="Google Shape;102;p3:notes"/>
          <p:cNvSpPr txBox="1">
            <a:spLocks noGrp="1"/>
          </p:cNvSpPr>
          <p:nvPr>
            <p:ph type="body" idx="1"/>
          </p:nvPr>
        </p:nvSpPr>
        <p:spPr>
          <a:xfrm>
            <a:off x="974690" y="4559248"/>
            <a:ext cx="5365820" cy="4321201"/>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5000" tIns="47500" rIns="95000" bIns="475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0268623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p3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7" name="Google Shape;337;p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1565874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p31:notes"/>
          <p:cNvSpPr>
            <a:spLocks noGrp="1" noRot="1" noChangeAspect="1"/>
          </p:cNvSpPr>
          <p:nvPr>
            <p:ph type="sldImg" idx="2"/>
          </p:nvPr>
        </p:nvSpPr>
        <p:spPr>
          <a:xfrm>
            <a:off x="461963" y="720725"/>
            <a:ext cx="6397625" cy="35988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51" name="Google Shape;351;p31:notes"/>
          <p:cNvSpPr txBox="1">
            <a:spLocks noGrp="1"/>
          </p:cNvSpPr>
          <p:nvPr>
            <p:ph type="body" idx="1"/>
          </p:nvPr>
        </p:nvSpPr>
        <p:spPr>
          <a:xfrm>
            <a:off x="974690" y="4559248"/>
            <a:ext cx="5365820" cy="4321201"/>
          </a:xfrm>
          <a:prstGeom prst="rect">
            <a:avLst/>
          </a:prstGeom>
          <a:noFill/>
          <a:ln>
            <a:noFill/>
          </a:ln>
        </p:spPr>
        <p:txBody>
          <a:bodyPr spcFirstLastPara="1" wrap="square" lIns="95000" tIns="47500" rIns="95000" bIns="475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672078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p3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7" name="Google Shape;357;p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9206779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p3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3" name="Google Shape;363;p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9245454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p3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9" name="Google Shape;369;p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41476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p3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6" name="Google Shape;376;p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7365828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p36:notes"/>
          <p:cNvSpPr>
            <a:spLocks noGrp="1" noRot="1" noChangeAspect="1"/>
          </p:cNvSpPr>
          <p:nvPr>
            <p:ph type="sldImg" idx="2"/>
          </p:nvPr>
        </p:nvSpPr>
        <p:spPr>
          <a:xfrm>
            <a:off x="461963" y="720725"/>
            <a:ext cx="6397625" cy="35988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82" name="Google Shape;382;p36:notes"/>
          <p:cNvSpPr txBox="1">
            <a:spLocks noGrp="1"/>
          </p:cNvSpPr>
          <p:nvPr>
            <p:ph type="body" idx="1"/>
          </p:nvPr>
        </p:nvSpPr>
        <p:spPr>
          <a:xfrm>
            <a:off x="974690" y="4559248"/>
            <a:ext cx="5365820" cy="4321201"/>
          </a:xfrm>
          <a:prstGeom prst="rect">
            <a:avLst/>
          </a:prstGeom>
          <a:noFill/>
          <a:ln>
            <a:noFill/>
          </a:ln>
        </p:spPr>
        <p:txBody>
          <a:bodyPr spcFirstLastPara="1" wrap="square" lIns="95000" tIns="47500" rIns="95000" bIns="475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6646988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p37:notes"/>
          <p:cNvSpPr>
            <a:spLocks noGrp="1" noRot="1" noChangeAspect="1"/>
          </p:cNvSpPr>
          <p:nvPr>
            <p:ph type="sldImg" idx="2"/>
          </p:nvPr>
        </p:nvSpPr>
        <p:spPr>
          <a:xfrm>
            <a:off x="461963" y="720725"/>
            <a:ext cx="6397625" cy="35988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94" name="Google Shape;394;p37:notes"/>
          <p:cNvSpPr txBox="1">
            <a:spLocks noGrp="1"/>
          </p:cNvSpPr>
          <p:nvPr>
            <p:ph type="body" idx="1"/>
          </p:nvPr>
        </p:nvSpPr>
        <p:spPr>
          <a:xfrm>
            <a:off x="974690" y="4559248"/>
            <a:ext cx="5365820" cy="4321201"/>
          </a:xfrm>
          <a:prstGeom prst="rect">
            <a:avLst/>
          </a:prstGeom>
          <a:noFill/>
          <a:ln>
            <a:noFill/>
          </a:ln>
        </p:spPr>
        <p:txBody>
          <a:bodyPr spcFirstLastPara="1" wrap="square" lIns="95000" tIns="47500" rIns="95000" bIns="475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0213007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p38:notes"/>
          <p:cNvSpPr>
            <a:spLocks noGrp="1" noRot="1" noChangeAspect="1"/>
          </p:cNvSpPr>
          <p:nvPr>
            <p:ph type="sldImg" idx="2"/>
          </p:nvPr>
        </p:nvSpPr>
        <p:spPr>
          <a:xfrm>
            <a:off x="461963" y="720725"/>
            <a:ext cx="6397625" cy="35988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00" name="Google Shape;400;p38:notes"/>
          <p:cNvSpPr txBox="1">
            <a:spLocks noGrp="1"/>
          </p:cNvSpPr>
          <p:nvPr>
            <p:ph type="body" idx="1"/>
          </p:nvPr>
        </p:nvSpPr>
        <p:spPr>
          <a:xfrm>
            <a:off x="974690" y="4559248"/>
            <a:ext cx="5365820" cy="4321201"/>
          </a:xfrm>
          <a:prstGeom prst="rect">
            <a:avLst/>
          </a:prstGeom>
          <a:noFill/>
          <a:ln>
            <a:noFill/>
          </a:ln>
        </p:spPr>
        <p:txBody>
          <a:bodyPr spcFirstLastPara="1" wrap="square" lIns="95000" tIns="47500" rIns="95000" bIns="475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2034295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p39:notes"/>
          <p:cNvSpPr>
            <a:spLocks noGrp="1" noRot="1" noChangeAspect="1"/>
          </p:cNvSpPr>
          <p:nvPr>
            <p:ph type="sldImg" idx="2"/>
          </p:nvPr>
        </p:nvSpPr>
        <p:spPr>
          <a:xfrm>
            <a:off x="461963" y="720725"/>
            <a:ext cx="6397625" cy="35988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06" name="Google Shape;406;p39:notes"/>
          <p:cNvSpPr txBox="1">
            <a:spLocks noGrp="1"/>
          </p:cNvSpPr>
          <p:nvPr>
            <p:ph type="body" idx="1"/>
          </p:nvPr>
        </p:nvSpPr>
        <p:spPr>
          <a:xfrm>
            <a:off x="974690" y="4559248"/>
            <a:ext cx="5365820" cy="4321201"/>
          </a:xfrm>
          <a:prstGeom prst="rect">
            <a:avLst/>
          </a:prstGeom>
          <a:noFill/>
          <a:ln>
            <a:noFill/>
          </a:ln>
        </p:spPr>
        <p:txBody>
          <a:bodyPr spcFirstLastPara="1" wrap="square" lIns="95000" tIns="47500" rIns="95000" bIns="475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197112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9" name="Google Shape;109;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5278617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p40:notes"/>
          <p:cNvSpPr>
            <a:spLocks noGrp="1" noRot="1" noChangeAspect="1"/>
          </p:cNvSpPr>
          <p:nvPr>
            <p:ph type="sldImg" idx="2"/>
          </p:nvPr>
        </p:nvSpPr>
        <p:spPr>
          <a:xfrm>
            <a:off x="461963" y="720725"/>
            <a:ext cx="6397625" cy="35988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16" name="Google Shape;416;p40:notes"/>
          <p:cNvSpPr txBox="1">
            <a:spLocks noGrp="1"/>
          </p:cNvSpPr>
          <p:nvPr>
            <p:ph type="body" idx="1"/>
          </p:nvPr>
        </p:nvSpPr>
        <p:spPr>
          <a:xfrm>
            <a:off x="974690" y="4559248"/>
            <a:ext cx="5365820" cy="4321201"/>
          </a:xfrm>
          <a:prstGeom prst="rect">
            <a:avLst/>
          </a:prstGeom>
          <a:noFill/>
          <a:ln>
            <a:noFill/>
          </a:ln>
        </p:spPr>
        <p:txBody>
          <a:bodyPr spcFirstLastPara="1" wrap="square" lIns="95000" tIns="47500" rIns="95000" bIns="475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944462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p41:notes"/>
          <p:cNvSpPr>
            <a:spLocks noGrp="1" noRot="1" noChangeAspect="1"/>
          </p:cNvSpPr>
          <p:nvPr>
            <p:ph type="sldImg" idx="2"/>
          </p:nvPr>
        </p:nvSpPr>
        <p:spPr>
          <a:xfrm>
            <a:off x="461963" y="720725"/>
            <a:ext cx="6397625" cy="35988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22" name="Google Shape;422;p41:notes"/>
          <p:cNvSpPr txBox="1">
            <a:spLocks noGrp="1"/>
          </p:cNvSpPr>
          <p:nvPr>
            <p:ph type="body" idx="1"/>
          </p:nvPr>
        </p:nvSpPr>
        <p:spPr>
          <a:xfrm>
            <a:off x="974690" y="4559248"/>
            <a:ext cx="5365820" cy="4321201"/>
          </a:xfrm>
          <a:prstGeom prst="rect">
            <a:avLst/>
          </a:prstGeom>
          <a:noFill/>
          <a:ln>
            <a:noFill/>
          </a:ln>
        </p:spPr>
        <p:txBody>
          <a:bodyPr spcFirstLastPara="1" wrap="square" lIns="95000" tIns="47500" rIns="95000" bIns="475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7272774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p4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9" name="Google Shape;429;p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245707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Google Shape;435;p43:notes"/>
          <p:cNvSpPr>
            <a:spLocks noGrp="1" noRot="1" noChangeAspect="1"/>
          </p:cNvSpPr>
          <p:nvPr>
            <p:ph type="sldImg" idx="2"/>
          </p:nvPr>
        </p:nvSpPr>
        <p:spPr>
          <a:xfrm>
            <a:off x="461963" y="720725"/>
            <a:ext cx="6397625" cy="35988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36" name="Google Shape;436;p43:notes"/>
          <p:cNvSpPr txBox="1">
            <a:spLocks noGrp="1"/>
          </p:cNvSpPr>
          <p:nvPr>
            <p:ph type="body" idx="1"/>
          </p:nvPr>
        </p:nvSpPr>
        <p:spPr>
          <a:xfrm>
            <a:off x="974690" y="4559248"/>
            <a:ext cx="5365820" cy="4321201"/>
          </a:xfrm>
          <a:prstGeom prst="rect">
            <a:avLst/>
          </a:prstGeom>
          <a:noFill/>
          <a:ln>
            <a:noFill/>
          </a:ln>
        </p:spPr>
        <p:txBody>
          <a:bodyPr spcFirstLastPara="1" wrap="square" lIns="95000" tIns="47500" rIns="95000" bIns="475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8190656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p44:notes"/>
          <p:cNvSpPr>
            <a:spLocks noGrp="1" noRot="1" noChangeAspect="1"/>
          </p:cNvSpPr>
          <p:nvPr>
            <p:ph type="sldImg" idx="2"/>
          </p:nvPr>
        </p:nvSpPr>
        <p:spPr>
          <a:xfrm>
            <a:off x="461963" y="720725"/>
            <a:ext cx="6397625" cy="35988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43" name="Google Shape;443;p44:notes"/>
          <p:cNvSpPr txBox="1">
            <a:spLocks noGrp="1"/>
          </p:cNvSpPr>
          <p:nvPr>
            <p:ph type="body" idx="1"/>
          </p:nvPr>
        </p:nvSpPr>
        <p:spPr>
          <a:xfrm>
            <a:off x="974690" y="4559248"/>
            <a:ext cx="5365820" cy="4321201"/>
          </a:xfrm>
          <a:prstGeom prst="rect">
            <a:avLst/>
          </a:prstGeom>
          <a:noFill/>
          <a:ln>
            <a:noFill/>
          </a:ln>
        </p:spPr>
        <p:txBody>
          <a:bodyPr spcFirstLastPara="1" wrap="square" lIns="95000" tIns="47500" rIns="95000" bIns="475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3175306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Google Shape;449;p45:notes"/>
          <p:cNvSpPr>
            <a:spLocks noGrp="1" noRot="1" noChangeAspect="1"/>
          </p:cNvSpPr>
          <p:nvPr>
            <p:ph type="sldImg" idx="2"/>
          </p:nvPr>
        </p:nvSpPr>
        <p:spPr>
          <a:xfrm>
            <a:off x="461963" y="720725"/>
            <a:ext cx="6397625" cy="35988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50" name="Google Shape;450;p45:notes"/>
          <p:cNvSpPr txBox="1">
            <a:spLocks noGrp="1"/>
          </p:cNvSpPr>
          <p:nvPr>
            <p:ph type="body" idx="1"/>
          </p:nvPr>
        </p:nvSpPr>
        <p:spPr>
          <a:xfrm>
            <a:off x="974690" y="4559248"/>
            <a:ext cx="5365820" cy="4321201"/>
          </a:xfrm>
          <a:prstGeom prst="rect">
            <a:avLst/>
          </a:prstGeom>
          <a:noFill/>
          <a:ln>
            <a:noFill/>
          </a:ln>
        </p:spPr>
        <p:txBody>
          <a:bodyPr spcFirstLastPara="1" wrap="square" lIns="95000" tIns="47500" rIns="95000" bIns="475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0624813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5"/>
        <p:cNvGrpSpPr/>
        <p:nvPr/>
      </p:nvGrpSpPr>
      <p:grpSpPr>
        <a:xfrm>
          <a:off x="0" y="0"/>
          <a:ext cx="0" cy="0"/>
          <a:chOff x="0" y="0"/>
          <a:chExt cx="0" cy="0"/>
        </a:xfrm>
      </p:grpSpPr>
      <p:sp>
        <p:nvSpPr>
          <p:cNvPr id="456" name="Google Shape;456;p46:notes"/>
          <p:cNvSpPr>
            <a:spLocks noGrp="1" noRot="1" noChangeAspect="1"/>
          </p:cNvSpPr>
          <p:nvPr>
            <p:ph type="sldImg" idx="2"/>
          </p:nvPr>
        </p:nvSpPr>
        <p:spPr>
          <a:xfrm>
            <a:off x="461963" y="720725"/>
            <a:ext cx="6397625" cy="35988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57" name="Google Shape;457;p46:notes"/>
          <p:cNvSpPr txBox="1">
            <a:spLocks noGrp="1"/>
          </p:cNvSpPr>
          <p:nvPr>
            <p:ph type="body" idx="1"/>
          </p:nvPr>
        </p:nvSpPr>
        <p:spPr>
          <a:xfrm>
            <a:off x="974690" y="4559248"/>
            <a:ext cx="5365820" cy="4321201"/>
          </a:xfrm>
          <a:prstGeom prst="rect">
            <a:avLst/>
          </a:prstGeom>
          <a:noFill/>
          <a:ln>
            <a:noFill/>
          </a:ln>
        </p:spPr>
        <p:txBody>
          <a:bodyPr spcFirstLastPara="1" wrap="square" lIns="95000" tIns="47500" rIns="95000" bIns="475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1059648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p4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4" name="Google Shape;464;p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55988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Google Shape;470;p4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71" name="Google Shape;471;p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3058674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Google Shape;478;p4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79" name="Google Shape;479;p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333097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2" name="Google Shape;152;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090766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p5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86" name="Google Shape;486;p5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9351634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p5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92" name="Google Shape;492;p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062941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p5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04" name="Google Shape;504;p5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0246025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4"/>
        <p:cNvGrpSpPr/>
        <p:nvPr/>
      </p:nvGrpSpPr>
      <p:grpSpPr>
        <a:xfrm>
          <a:off x="0" y="0"/>
          <a:ext cx="0" cy="0"/>
          <a:chOff x="0" y="0"/>
          <a:chExt cx="0" cy="0"/>
        </a:xfrm>
      </p:grpSpPr>
      <p:sp>
        <p:nvSpPr>
          <p:cNvPr id="515" name="Google Shape;515;p53:notes"/>
          <p:cNvSpPr>
            <a:spLocks noGrp="1" noRot="1" noChangeAspect="1"/>
          </p:cNvSpPr>
          <p:nvPr>
            <p:ph type="sldImg" idx="2"/>
          </p:nvPr>
        </p:nvSpPr>
        <p:spPr>
          <a:xfrm>
            <a:off x="461963" y="720725"/>
            <a:ext cx="6397625" cy="35988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16" name="Google Shape;516;p53:notes"/>
          <p:cNvSpPr txBox="1">
            <a:spLocks noGrp="1"/>
          </p:cNvSpPr>
          <p:nvPr>
            <p:ph type="body" idx="1"/>
          </p:nvPr>
        </p:nvSpPr>
        <p:spPr>
          <a:xfrm>
            <a:off x="974690" y="4559248"/>
            <a:ext cx="5365820" cy="4321201"/>
          </a:xfrm>
          <a:prstGeom prst="rect">
            <a:avLst/>
          </a:prstGeom>
          <a:noFill/>
          <a:ln>
            <a:noFill/>
          </a:ln>
        </p:spPr>
        <p:txBody>
          <a:bodyPr spcFirstLastPara="1" wrap="square" lIns="95000" tIns="47500" rIns="95000" bIns="475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6273464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4"/>
        <p:cNvGrpSpPr/>
        <p:nvPr/>
      </p:nvGrpSpPr>
      <p:grpSpPr>
        <a:xfrm>
          <a:off x="0" y="0"/>
          <a:ext cx="0" cy="0"/>
          <a:chOff x="0" y="0"/>
          <a:chExt cx="0" cy="0"/>
        </a:xfrm>
      </p:grpSpPr>
      <p:sp>
        <p:nvSpPr>
          <p:cNvPr id="525" name="Google Shape;525;p5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26" name="Google Shape;526;p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1213241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
        <p:cNvGrpSpPr/>
        <p:nvPr/>
      </p:nvGrpSpPr>
      <p:grpSpPr>
        <a:xfrm>
          <a:off x="0" y="0"/>
          <a:ext cx="0" cy="0"/>
          <a:chOff x="0" y="0"/>
          <a:chExt cx="0" cy="0"/>
        </a:xfrm>
      </p:grpSpPr>
      <p:sp>
        <p:nvSpPr>
          <p:cNvPr id="531" name="Google Shape;531;p5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32" name="Google Shape;532;p5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9815447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2"/>
        <p:cNvGrpSpPr/>
        <p:nvPr/>
      </p:nvGrpSpPr>
      <p:grpSpPr>
        <a:xfrm>
          <a:off x="0" y="0"/>
          <a:ext cx="0" cy="0"/>
          <a:chOff x="0" y="0"/>
          <a:chExt cx="0" cy="0"/>
        </a:xfrm>
      </p:grpSpPr>
      <p:sp>
        <p:nvSpPr>
          <p:cNvPr id="563" name="Google Shape;563;p5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64" name="Google Shape;564;p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2749400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
        <p:cNvGrpSpPr/>
        <p:nvPr/>
      </p:nvGrpSpPr>
      <p:grpSpPr>
        <a:xfrm>
          <a:off x="0" y="0"/>
          <a:ext cx="0" cy="0"/>
          <a:chOff x="0" y="0"/>
          <a:chExt cx="0" cy="0"/>
        </a:xfrm>
      </p:grpSpPr>
      <p:sp>
        <p:nvSpPr>
          <p:cNvPr id="573" name="Google Shape;573;p57:notes"/>
          <p:cNvSpPr>
            <a:spLocks noGrp="1" noRot="1" noChangeAspect="1"/>
          </p:cNvSpPr>
          <p:nvPr>
            <p:ph type="sldImg" idx="2"/>
          </p:nvPr>
        </p:nvSpPr>
        <p:spPr>
          <a:xfrm>
            <a:off x="461963" y="720725"/>
            <a:ext cx="6397625" cy="35988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74" name="Google Shape;574;p57:notes"/>
          <p:cNvSpPr txBox="1">
            <a:spLocks noGrp="1"/>
          </p:cNvSpPr>
          <p:nvPr>
            <p:ph type="body" idx="1"/>
          </p:nvPr>
        </p:nvSpPr>
        <p:spPr>
          <a:xfrm>
            <a:off x="974690" y="4559248"/>
            <a:ext cx="5365820" cy="4321201"/>
          </a:xfrm>
          <a:prstGeom prst="rect">
            <a:avLst/>
          </a:prstGeom>
          <a:noFill/>
          <a:ln>
            <a:noFill/>
          </a:ln>
        </p:spPr>
        <p:txBody>
          <a:bodyPr spcFirstLastPara="1" wrap="square" lIns="95000" tIns="47500" rIns="95000" bIns="475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1930618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
        <p:cNvGrpSpPr/>
        <p:nvPr/>
      </p:nvGrpSpPr>
      <p:grpSpPr>
        <a:xfrm>
          <a:off x="0" y="0"/>
          <a:ext cx="0" cy="0"/>
          <a:chOff x="0" y="0"/>
          <a:chExt cx="0" cy="0"/>
        </a:xfrm>
      </p:grpSpPr>
      <p:sp>
        <p:nvSpPr>
          <p:cNvPr id="581" name="Google Shape;581;p5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82" name="Google Shape;582;p5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0754849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6"/>
        <p:cNvGrpSpPr/>
        <p:nvPr/>
      </p:nvGrpSpPr>
      <p:grpSpPr>
        <a:xfrm>
          <a:off x="0" y="0"/>
          <a:ext cx="0" cy="0"/>
          <a:chOff x="0" y="0"/>
          <a:chExt cx="0" cy="0"/>
        </a:xfrm>
      </p:grpSpPr>
      <p:sp>
        <p:nvSpPr>
          <p:cNvPr id="587" name="Google Shape;587;p59:notes"/>
          <p:cNvSpPr>
            <a:spLocks noGrp="1" noRot="1" noChangeAspect="1"/>
          </p:cNvSpPr>
          <p:nvPr>
            <p:ph type="sldImg" idx="2"/>
          </p:nvPr>
        </p:nvSpPr>
        <p:spPr>
          <a:xfrm>
            <a:off x="461963" y="720725"/>
            <a:ext cx="6397625" cy="35988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88" name="Google Shape;588;p59:notes"/>
          <p:cNvSpPr txBox="1">
            <a:spLocks noGrp="1"/>
          </p:cNvSpPr>
          <p:nvPr>
            <p:ph type="body" idx="1"/>
          </p:nvPr>
        </p:nvSpPr>
        <p:spPr>
          <a:xfrm>
            <a:off x="974690" y="4559248"/>
            <a:ext cx="5365820" cy="4321201"/>
          </a:xfrm>
          <a:prstGeom prst="rect">
            <a:avLst/>
          </a:prstGeom>
          <a:noFill/>
          <a:ln>
            <a:noFill/>
          </a:ln>
        </p:spPr>
        <p:txBody>
          <a:bodyPr spcFirstLastPara="1" wrap="square" lIns="95000" tIns="47500" rIns="95000" bIns="475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088643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p6:notes"/>
          <p:cNvSpPr>
            <a:spLocks noGrp="1" noRot="1" noChangeAspect="1"/>
          </p:cNvSpPr>
          <p:nvPr>
            <p:ph type="sldImg" idx="2"/>
          </p:nvPr>
        </p:nvSpPr>
        <p:spPr>
          <a:xfrm>
            <a:off x="461963" y="720725"/>
            <a:ext cx="6397625" cy="35988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69" name="Google Shape;169;p6:notes"/>
          <p:cNvSpPr txBox="1">
            <a:spLocks noGrp="1"/>
          </p:cNvSpPr>
          <p:nvPr>
            <p:ph type="body" idx="1"/>
          </p:nvPr>
        </p:nvSpPr>
        <p:spPr>
          <a:xfrm>
            <a:off x="974690" y="4559248"/>
            <a:ext cx="5365820" cy="4321201"/>
          </a:xfrm>
          <a:prstGeom prst="rect">
            <a:avLst/>
          </a:prstGeom>
          <a:noFill/>
          <a:ln>
            <a:noFill/>
          </a:ln>
        </p:spPr>
        <p:txBody>
          <a:bodyPr spcFirstLastPara="1" wrap="square" lIns="95000" tIns="47500" rIns="95000" bIns="475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2745754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0"/>
        <p:cNvGrpSpPr/>
        <p:nvPr/>
      </p:nvGrpSpPr>
      <p:grpSpPr>
        <a:xfrm>
          <a:off x="0" y="0"/>
          <a:ext cx="0" cy="0"/>
          <a:chOff x="0" y="0"/>
          <a:chExt cx="0" cy="0"/>
        </a:xfrm>
      </p:grpSpPr>
      <p:sp>
        <p:nvSpPr>
          <p:cNvPr id="601" name="Google Shape;601;p60:notes"/>
          <p:cNvSpPr>
            <a:spLocks noGrp="1" noRot="1" noChangeAspect="1"/>
          </p:cNvSpPr>
          <p:nvPr>
            <p:ph type="sldImg" idx="2"/>
          </p:nvPr>
        </p:nvSpPr>
        <p:spPr>
          <a:xfrm>
            <a:off x="398463" y="693738"/>
            <a:ext cx="6142037" cy="3455987"/>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a:noFill/>
          </a:ln>
        </p:spPr>
      </p:sp>
      <p:sp>
        <p:nvSpPr>
          <p:cNvPr id="602" name="Google Shape;602;p60:notes"/>
          <p:cNvSpPr txBox="1">
            <a:spLocks noGrp="1"/>
          </p:cNvSpPr>
          <p:nvPr>
            <p:ph type="body" idx="1"/>
          </p:nvPr>
        </p:nvSpPr>
        <p:spPr>
          <a:xfrm>
            <a:off x="923925" y="4378325"/>
            <a:ext cx="5086350" cy="4148138"/>
          </a:xfrm>
          <a:prstGeom prst="rect">
            <a:avLst/>
          </a:prstGeom>
          <a:solidFill>
            <a:srgbClr val="FFFFFF"/>
          </a:solidFill>
          <a:ln w="12700" cap="flat" cmpd="sng">
            <a:solidFill>
              <a:srgbClr val="000000"/>
            </a:solidFill>
            <a:prstDash val="solid"/>
            <a:miter lim="800000"/>
            <a:headEnd type="none" w="sm" len="sm"/>
            <a:tailEnd type="none" w="sm" len="sm"/>
          </a:ln>
        </p:spPr>
        <p:txBody>
          <a:bodyPr spcFirstLastPara="1" wrap="square" lIns="90725" tIns="45350" rIns="90725" bIns="45350" anchor="t" anchorCtr="0">
            <a:noAutofit/>
          </a:bodyPr>
          <a:lstStyle/>
          <a:p>
            <a:pPr marL="0" lvl="0" indent="0" algn="l" rtl="0">
              <a:spcBef>
                <a:spcPts val="0"/>
              </a:spcBef>
              <a:spcAft>
                <a:spcPts val="0"/>
              </a:spcAft>
              <a:buNone/>
            </a:pPr>
            <a:endParaRPr>
              <a:latin typeface="Arial"/>
              <a:ea typeface="Arial"/>
              <a:cs typeface="Arial"/>
              <a:sym typeface="Arial"/>
            </a:endParaRPr>
          </a:p>
        </p:txBody>
      </p:sp>
    </p:spTree>
    <p:extLst>
      <p:ext uri="{BB962C8B-B14F-4D97-AF65-F5344CB8AC3E}">
        <p14:creationId xmlns:p14="http://schemas.microsoft.com/office/powerpoint/2010/main" val="398072245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7"/>
        <p:cNvGrpSpPr/>
        <p:nvPr/>
      </p:nvGrpSpPr>
      <p:grpSpPr>
        <a:xfrm>
          <a:off x="0" y="0"/>
          <a:ext cx="0" cy="0"/>
          <a:chOff x="0" y="0"/>
          <a:chExt cx="0" cy="0"/>
        </a:xfrm>
      </p:grpSpPr>
      <p:sp>
        <p:nvSpPr>
          <p:cNvPr id="608" name="Google Shape;608;p61:notes"/>
          <p:cNvSpPr>
            <a:spLocks noGrp="1" noRot="1" noChangeAspect="1"/>
          </p:cNvSpPr>
          <p:nvPr>
            <p:ph type="sldImg" idx="2"/>
          </p:nvPr>
        </p:nvSpPr>
        <p:spPr>
          <a:xfrm>
            <a:off x="398463" y="693738"/>
            <a:ext cx="6142037" cy="3455987"/>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a:noFill/>
          </a:ln>
        </p:spPr>
      </p:sp>
      <p:sp>
        <p:nvSpPr>
          <p:cNvPr id="609" name="Google Shape;609;p61:notes"/>
          <p:cNvSpPr txBox="1">
            <a:spLocks noGrp="1"/>
          </p:cNvSpPr>
          <p:nvPr>
            <p:ph type="body" idx="1"/>
          </p:nvPr>
        </p:nvSpPr>
        <p:spPr>
          <a:xfrm>
            <a:off x="923925" y="4378325"/>
            <a:ext cx="5086350" cy="4148138"/>
          </a:xfrm>
          <a:prstGeom prst="rect">
            <a:avLst/>
          </a:prstGeom>
          <a:solidFill>
            <a:srgbClr val="FFFFFF"/>
          </a:solidFill>
          <a:ln w="12700" cap="flat" cmpd="sng">
            <a:solidFill>
              <a:srgbClr val="000000"/>
            </a:solidFill>
            <a:prstDash val="solid"/>
            <a:miter lim="800000"/>
            <a:headEnd type="none" w="sm" len="sm"/>
            <a:tailEnd type="none" w="sm" len="sm"/>
          </a:ln>
        </p:spPr>
        <p:txBody>
          <a:bodyPr spcFirstLastPara="1" wrap="square" lIns="90725" tIns="45350" rIns="90725" bIns="45350" anchor="t" anchorCtr="0">
            <a:noAutofit/>
          </a:bodyPr>
          <a:lstStyle/>
          <a:p>
            <a:pPr marL="0" lvl="0" indent="0" algn="l" rtl="0">
              <a:spcBef>
                <a:spcPts val="0"/>
              </a:spcBef>
              <a:spcAft>
                <a:spcPts val="0"/>
              </a:spcAft>
              <a:buNone/>
            </a:pPr>
            <a:endParaRPr>
              <a:latin typeface="Arial"/>
              <a:ea typeface="Arial"/>
              <a:cs typeface="Arial"/>
              <a:sym typeface="Arial"/>
            </a:endParaRPr>
          </a:p>
        </p:txBody>
      </p:sp>
    </p:spTree>
    <p:extLst>
      <p:ext uri="{BB962C8B-B14F-4D97-AF65-F5344CB8AC3E}">
        <p14:creationId xmlns:p14="http://schemas.microsoft.com/office/powerpoint/2010/main" val="227505619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5"/>
        <p:cNvGrpSpPr/>
        <p:nvPr/>
      </p:nvGrpSpPr>
      <p:grpSpPr>
        <a:xfrm>
          <a:off x="0" y="0"/>
          <a:ext cx="0" cy="0"/>
          <a:chOff x="0" y="0"/>
          <a:chExt cx="0" cy="0"/>
        </a:xfrm>
      </p:grpSpPr>
      <p:sp>
        <p:nvSpPr>
          <p:cNvPr id="616" name="Google Shape;616;p6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17" name="Google Shape;617;p6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9431169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1"/>
        <p:cNvGrpSpPr/>
        <p:nvPr/>
      </p:nvGrpSpPr>
      <p:grpSpPr>
        <a:xfrm>
          <a:off x="0" y="0"/>
          <a:ext cx="0" cy="0"/>
          <a:chOff x="0" y="0"/>
          <a:chExt cx="0" cy="0"/>
        </a:xfrm>
      </p:grpSpPr>
      <p:sp>
        <p:nvSpPr>
          <p:cNvPr id="622" name="Google Shape;622;p6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23" name="Google Shape;623;p6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9763640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7"/>
        <p:cNvGrpSpPr/>
        <p:nvPr/>
      </p:nvGrpSpPr>
      <p:grpSpPr>
        <a:xfrm>
          <a:off x="0" y="0"/>
          <a:ext cx="0" cy="0"/>
          <a:chOff x="0" y="0"/>
          <a:chExt cx="0" cy="0"/>
        </a:xfrm>
      </p:grpSpPr>
      <p:sp>
        <p:nvSpPr>
          <p:cNvPr id="628" name="Google Shape;628;p64:notes"/>
          <p:cNvSpPr>
            <a:spLocks noGrp="1" noRot="1" noChangeAspect="1"/>
          </p:cNvSpPr>
          <p:nvPr>
            <p:ph type="sldImg" idx="2"/>
          </p:nvPr>
        </p:nvSpPr>
        <p:spPr>
          <a:xfrm>
            <a:off x="398463" y="693738"/>
            <a:ext cx="6142037" cy="3455987"/>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a:noFill/>
          </a:ln>
        </p:spPr>
      </p:sp>
      <p:sp>
        <p:nvSpPr>
          <p:cNvPr id="629" name="Google Shape;629;p64:notes"/>
          <p:cNvSpPr txBox="1">
            <a:spLocks noGrp="1"/>
          </p:cNvSpPr>
          <p:nvPr>
            <p:ph type="body" idx="1"/>
          </p:nvPr>
        </p:nvSpPr>
        <p:spPr>
          <a:xfrm>
            <a:off x="923925" y="4378325"/>
            <a:ext cx="5086350" cy="4148138"/>
          </a:xfrm>
          <a:prstGeom prst="rect">
            <a:avLst/>
          </a:prstGeom>
          <a:solidFill>
            <a:srgbClr val="FFFFFF"/>
          </a:solidFill>
          <a:ln w="12700" cap="flat" cmpd="sng">
            <a:solidFill>
              <a:srgbClr val="000000"/>
            </a:solidFill>
            <a:prstDash val="solid"/>
            <a:miter lim="800000"/>
            <a:headEnd type="none" w="sm" len="sm"/>
            <a:tailEnd type="none" w="sm" len="sm"/>
          </a:ln>
        </p:spPr>
        <p:txBody>
          <a:bodyPr spcFirstLastPara="1" wrap="square" lIns="90725" tIns="45350" rIns="90725" bIns="45350" anchor="t" anchorCtr="0">
            <a:noAutofit/>
          </a:bodyPr>
          <a:lstStyle/>
          <a:p>
            <a:pPr marL="0" lvl="0" indent="0" algn="l" rtl="0">
              <a:spcBef>
                <a:spcPts val="0"/>
              </a:spcBef>
              <a:spcAft>
                <a:spcPts val="0"/>
              </a:spcAft>
              <a:buNone/>
            </a:pPr>
            <a:endParaRPr>
              <a:latin typeface="Arial"/>
              <a:ea typeface="Arial"/>
              <a:cs typeface="Arial"/>
              <a:sym typeface="Arial"/>
            </a:endParaRPr>
          </a:p>
        </p:txBody>
      </p:sp>
    </p:spTree>
    <p:extLst>
      <p:ext uri="{BB962C8B-B14F-4D97-AF65-F5344CB8AC3E}">
        <p14:creationId xmlns:p14="http://schemas.microsoft.com/office/powerpoint/2010/main" val="208120911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4"/>
        <p:cNvGrpSpPr/>
        <p:nvPr/>
      </p:nvGrpSpPr>
      <p:grpSpPr>
        <a:xfrm>
          <a:off x="0" y="0"/>
          <a:ext cx="0" cy="0"/>
          <a:chOff x="0" y="0"/>
          <a:chExt cx="0" cy="0"/>
        </a:xfrm>
      </p:grpSpPr>
      <p:sp>
        <p:nvSpPr>
          <p:cNvPr id="635" name="Google Shape;635;p6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36" name="Google Shape;636;p6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2516671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0"/>
        <p:cNvGrpSpPr/>
        <p:nvPr/>
      </p:nvGrpSpPr>
      <p:grpSpPr>
        <a:xfrm>
          <a:off x="0" y="0"/>
          <a:ext cx="0" cy="0"/>
          <a:chOff x="0" y="0"/>
          <a:chExt cx="0" cy="0"/>
        </a:xfrm>
      </p:grpSpPr>
      <p:sp>
        <p:nvSpPr>
          <p:cNvPr id="641" name="Google Shape;641;p66:notes"/>
          <p:cNvSpPr>
            <a:spLocks noGrp="1" noRot="1" noChangeAspect="1"/>
          </p:cNvSpPr>
          <p:nvPr>
            <p:ph type="sldImg" idx="2"/>
          </p:nvPr>
        </p:nvSpPr>
        <p:spPr>
          <a:xfrm>
            <a:off x="398463" y="693738"/>
            <a:ext cx="6142037" cy="3455987"/>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42" name="Google Shape;642;p66:notes"/>
          <p:cNvSpPr txBox="1">
            <a:spLocks noGrp="1"/>
          </p:cNvSpPr>
          <p:nvPr>
            <p:ph type="body" idx="1"/>
          </p:nvPr>
        </p:nvSpPr>
        <p:spPr>
          <a:xfrm>
            <a:off x="923925" y="4378325"/>
            <a:ext cx="5086350" cy="4148138"/>
          </a:xfrm>
          <a:prstGeom prst="rect">
            <a:avLst/>
          </a:prstGeom>
          <a:noFill/>
          <a:ln>
            <a:noFill/>
          </a:ln>
        </p:spPr>
        <p:txBody>
          <a:bodyPr spcFirstLastPara="1" wrap="square" lIns="90725" tIns="45350" rIns="90725" bIns="45350" anchor="t" anchorCtr="0">
            <a:noAutofit/>
          </a:bodyPr>
          <a:lstStyle/>
          <a:p>
            <a:pPr marL="0" lvl="0" indent="0" algn="l" rtl="0">
              <a:spcBef>
                <a:spcPts val="0"/>
              </a:spcBef>
              <a:spcAft>
                <a:spcPts val="0"/>
              </a:spcAft>
              <a:buNone/>
            </a:pPr>
            <a:endParaRPr>
              <a:latin typeface="Arial"/>
              <a:ea typeface="Arial"/>
              <a:cs typeface="Arial"/>
              <a:sym typeface="Arial"/>
            </a:endParaRPr>
          </a:p>
        </p:txBody>
      </p:sp>
    </p:spTree>
    <p:extLst>
      <p:ext uri="{BB962C8B-B14F-4D97-AF65-F5344CB8AC3E}">
        <p14:creationId xmlns:p14="http://schemas.microsoft.com/office/powerpoint/2010/main" val="238126188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6"/>
        <p:cNvGrpSpPr/>
        <p:nvPr/>
      </p:nvGrpSpPr>
      <p:grpSpPr>
        <a:xfrm>
          <a:off x="0" y="0"/>
          <a:ext cx="0" cy="0"/>
          <a:chOff x="0" y="0"/>
          <a:chExt cx="0" cy="0"/>
        </a:xfrm>
      </p:grpSpPr>
      <p:sp>
        <p:nvSpPr>
          <p:cNvPr id="697" name="Google Shape;697;p6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a:p>
        </p:txBody>
      </p:sp>
      <p:sp>
        <p:nvSpPr>
          <p:cNvPr id="698" name="Google Shape;698;p6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9939626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2"/>
        <p:cNvGrpSpPr/>
        <p:nvPr/>
      </p:nvGrpSpPr>
      <p:grpSpPr>
        <a:xfrm>
          <a:off x="0" y="0"/>
          <a:ext cx="0" cy="0"/>
          <a:chOff x="0" y="0"/>
          <a:chExt cx="0" cy="0"/>
        </a:xfrm>
      </p:grpSpPr>
      <p:sp>
        <p:nvSpPr>
          <p:cNvPr id="703" name="Google Shape;703;p6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a:p>
        </p:txBody>
      </p:sp>
      <p:sp>
        <p:nvSpPr>
          <p:cNvPr id="704" name="Google Shape;704;p6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3399989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8"/>
        <p:cNvGrpSpPr/>
        <p:nvPr/>
      </p:nvGrpSpPr>
      <p:grpSpPr>
        <a:xfrm>
          <a:off x="0" y="0"/>
          <a:ext cx="0" cy="0"/>
          <a:chOff x="0" y="0"/>
          <a:chExt cx="0" cy="0"/>
        </a:xfrm>
      </p:grpSpPr>
      <p:sp>
        <p:nvSpPr>
          <p:cNvPr id="709" name="Google Shape;709;p6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a:p>
        </p:txBody>
      </p:sp>
      <p:sp>
        <p:nvSpPr>
          <p:cNvPr id="710" name="Google Shape;710;p6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8962749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p7:notes"/>
          <p:cNvSpPr>
            <a:spLocks noGrp="1" noRot="1" noChangeAspect="1"/>
          </p:cNvSpPr>
          <p:nvPr>
            <p:ph type="sldImg" idx="2"/>
          </p:nvPr>
        </p:nvSpPr>
        <p:spPr>
          <a:xfrm>
            <a:off x="461963" y="720725"/>
            <a:ext cx="6397625" cy="35988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75" name="Google Shape;175;p7:notes"/>
          <p:cNvSpPr txBox="1">
            <a:spLocks noGrp="1"/>
          </p:cNvSpPr>
          <p:nvPr>
            <p:ph type="body" idx="1"/>
          </p:nvPr>
        </p:nvSpPr>
        <p:spPr>
          <a:xfrm>
            <a:off x="974690" y="4559248"/>
            <a:ext cx="5365820" cy="4321201"/>
          </a:xfrm>
          <a:prstGeom prst="rect">
            <a:avLst/>
          </a:prstGeom>
          <a:noFill/>
          <a:ln>
            <a:noFill/>
          </a:ln>
        </p:spPr>
        <p:txBody>
          <a:bodyPr spcFirstLastPara="1" wrap="square" lIns="95000" tIns="47500" rIns="95000" bIns="475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0508048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4"/>
        <p:cNvGrpSpPr/>
        <p:nvPr/>
      </p:nvGrpSpPr>
      <p:grpSpPr>
        <a:xfrm>
          <a:off x="0" y="0"/>
          <a:ext cx="0" cy="0"/>
          <a:chOff x="0" y="0"/>
          <a:chExt cx="0" cy="0"/>
        </a:xfrm>
      </p:grpSpPr>
      <p:sp>
        <p:nvSpPr>
          <p:cNvPr id="715" name="Google Shape;715;p7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16" name="Google Shape;716;p7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71860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p8:notes"/>
          <p:cNvSpPr>
            <a:spLocks noGrp="1" noRot="1" noChangeAspect="1"/>
          </p:cNvSpPr>
          <p:nvPr>
            <p:ph type="sldImg" idx="2"/>
          </p:nvPr>
        </p:nvSpPr>
        <p:spPr>
          <a:xfrm>
            <a:off x="461963" y="720725"/>
            <a:ext cx="6397625" cy="35988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82" name="Google Shape;182;p8:notes"/>
          <p:cNvSpPr txBox="1">
            <a:spLocks noGrp="1"/>
          </p:cNvSpPr>
          <p:nvPr>
            <p:ph type="body" idx="1"/>
          </p:nvPr>
        </p:nvSpPr>
        <p:spPr>
          <a:xfrm>
            <a:off x="974690" y="4559248"/>
            <a:ext cx="5365820" cy="4321201"/>
          </a:xfrm>
          <a:prstGeom prst="rect">
            <a:avLst/>
          </a:prstGeom>
          <a:noFill/>
          <a:ln>
            <a:noFill/>
          </a:ln>
        </p:spPr>
        <p:txBody>
          <a:bodyPr spcFirstLastPara="1" wrap="square" lIns="95000" tIns="47500" rIns="95000" bIns="475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025926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p9:notes"/>
          <p:cNvSpPr>
            <a:spLocks noGrp="1" noRot="1" noChangeAspect="1"/>
          </p:cNvSpPr>
          <p:nvPr>
            <p:ph type="sldImg" idx="2"/>
          </p:nvPr>
        </p:nvSpPr>
        <p:spPr>
          <a:xfrm>
            <a:off x="461963" y="720725"/>
            <a:ext cx="6397625" cy="35988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89" name="Google Shape;189;p9:notes"/>
          <p:cNvSpPr txBox="1">
            <a:spLocks noGrp="1"/>
          </p:cNvSpPr>
          <p:nvPr>
            <p:ph type="body" idx="1"/>
          </p:nvPr>
        </p:nvSpPr>
        <p:spPr>
          <a:xfrm>
            <a:off x="974690" y="4559248"/>
            <a:ext cx="5365820" cy="4321201"/>
          </a:xfrm>
          <a:prstGeom prst="rect">
            <a:avLst/>
          </a:prstGeom>
          <a:noFill/>
          <a:ln>
            <a:noFill/>
          </a:ln>
        </p:spPr>
        <p:txBody>
          <a:bodyPr spcFirstLastPara="1" wrap="square" lIns="95000" tIns="47500" rIns="95000" bIns="475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499983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2"/>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rgbClr val="C00000"/>
              </a:buClr>
              <a:buSzPts val="6000"/>
              <a:buFont typeface="Times New Roman"/>
              <a:buNone/>
              <a:defRPr sz="6000" b="1">
                <a:solidFill>
                  <a:srgbClr val="C00000"/>
                </a:solidFill>
                <a:latin typeface="Times New Roman"/>
                <a:ea typeface="Times New Roman"/>
                <a:cs typeface="Times New Roman"/>
                <a:sym typeface="Times New Roman"/>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2"/>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atin typeface="Times New Roman"/>
                <a:ea typeface="Times New Roman"/>
                <a:cs typeface="Times New Roman"/>
                <a:sym typeface="Times New Roman"/>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8" name="Google Shape;18;p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9"/>
        <p:cNvGrpSpPr/>
        <p:nvPr/>
      </p:nvGrpSpPr>
      <p:grpSpPr>
        <a:xfrm>
          <a:off x="0" y="0"/>
          <a:ext cx="0" cy="0"/>
          <a:chOff x="0" y="0"/>
          <a:chExt cx="0" cy="0"/>
        </a:xfrm>
      </p:grpSpPr>
      <p:sp>
        <p:nvSpPr>
          <p:cNvPr id="70" name="Google Shape;70;p11"/>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C00000"/>
              </a:buClr>
              <a:buSzPts val="3200"/>
              <a:buFont typeface="Times New Roman"/>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1" name="Google Shape;71;p11"/>
          <p:cNvSpPr>
            <a:spLocks noGrp="1"/>
          </p:cNvSpPr>
          <p:nvPr>
            <p:ph type="pic" idx="2"/>
          </p:nvPr>
        </p:nvSpPr>
        <p:spPr>
          <a:xfrm>
            <a:off x="5183188" y="987425"/>
            <a:ext cx="6172200" cy="4873625"/>
          </a:xfrm>
          <a:prstGeom prst="rect">
            <a:avLst/>
          </a:prstGeom>
          <a:noFill/>
          <a:ln>
            <a:noFill/>
          </a:ln>
        </p:spPr>
      </p:sp>
      <p:sp>
        <p:nvSpPr>
          <p:cNvPr id="72" name="Google Shape;72;p11"/>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73" name="Google Shape;73;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4" name="Google Shape;74;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5" name="Google Shape;75;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6"/>
        <p:cNvGrpSpPr/>
        <p:nvPr/>
      </p:nvGrpSpPr>
      <p:grpSpPr>
        <a:xfrm>
          <a:off x="0" y="0"/>
          <a:ext cx="0" cy="0"/>
          <a:chOff x="0" y="0"/>
          <a:chExt cx="0" cy="0"/>
        </a:xfrm>
      </p:grpSpPr>
      <p:sp>
        <p:nvSpPr>
          <p:cNvPr id="77" name="Google Shape;77;p1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C00000"/>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8" name="Google Shape;78;p12"/>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9" name="Google Shape;79;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1" name="Google Shape;81;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2"/>
        <p:cNvGrpSpPr/>
        <p:nvPr/>
      </p:nvGrpSpPr>
      <p:grpSpPr>
        <a:xfrm>
          <a:off x="0" y="0"/>
          <a:ext cx="0" cy="0"/>
          <a:chOff x="0" y="0"/>
          <a:chExt cx="0" cy="0"/>
        </a:xfrm>
      </p:grpSpPr>
      <p:sp>
        <p:nvSpPr>
          <p:cNvPr id="83" name="Google Shape;83;p13"/>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C00000"/>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4" name="Google Shape;84;p13"/>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5" name="Google Shape;85;p1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6" name="Google Shape;86;p1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7" name="Google Shape;87;p1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C00000"/>
              </a:buClr>
              <a:buSzPts val="4400"/>
              <a:buFont typeface="Times New Roman"/>
              <a:buNone/>
              <a:defRPr b="1">
                <a:solidFill>
                  <a:srgbClr val="C00000"/>
                </a:solidFill>
                <a:latin typeface="Times New Roman"/>
                <a:ea typeface="Times New Roman"/>
                <a:cs typeface="Times New Roman"/>
                <a:sym typeface="Times New Roman"/>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406400" algn="l">
              <a:lnSpc>
                <a:spcPct val="90000"/>
              </a:lnSpc>
              <a:spcBef>
                <a:spcPts val="1000"/>
              </a:spcBef>
              <a:spcAft>
                <a:spcPts val="0"/>
              </a:spcAft>
              <a:buClr>
                <a:schemeClr val="dk1"/>
              </a:buClr>
              <a:buSzPts val="2800"/>
              <a:buChar char="•"/>
              <a:defRPr>
                <a:latin typeface="Times New Roman"/>
                <a:ea typeface="Times New Roman"/>
                <a:cs typeface="Times New Roman"/>
                <a:sym typeface="Times New Roman"/>
              </a:defRPr>
            </a:lvl1pPr>
            <a:lvl2pPr marL="914400" lvl="1" indent="-381000" algn="l">
              <a:lnSpc>
                <a:spcPct val="90000"/>
              </a:lnSpc>
              <a:spcBef>
                <a:spcPts val="500"/>
              </a:spcBef>
              <a:spcAft>
                <a:spcPts val="0"/>
              </a:spcAft>
              <a:buClr>
                <a:schemeClr val="dk1"/>
              </a:buClr>
              <a:buSzPts val="2400"/>
              <a:buChar char="•"/>
              <a:defRPr>
                <a:latin typeface="Times New Roman"/>
                <a:ea typeface="Times New Roman"/>
                <a:cs typeface="Times New Roman"/>
                <a:sym typeface="Times New Roman"/>
              </a:defRPr>
            </a:lvl2pPr>
            <a:lvl3pPr marL="1371600" lvl="2" indent="-355600" algn="l">
              <a:lnSpc>
                <a:spcPct val="90000"/>
              </a:lnSpc>
              <a:spcBef>
                <a:spcPts val="500"/>
              </a:spcBef>
              <a:spcAft>
                <a:spcPts val="0"/>
              </a:spcAft>
              <a:buClr>
                <a:schemeClr val="dk1"/>
              </a:buClr>
              <a:buSzPts val="2000"/>
              <a:buChar char="•"/>
              <a:defRPr>
                <a:latin typeface="Times New Roman"/>
                <a:ea typeface="Times New Roman"/>
                <a:cs typeface="Times New Roman"/>
                <a:sym typeface="Times New Roman"/>
              </a:defRPr>
            </a:lvl3pPr>
            <a:lvl4pPr marL="1828800" lvl="3" indent="-342900" algn="l">
              <a:lnSpc>
                <a:spcPct val="90000"/>
              </a:lnSpc>
              <a:spcBef>
                <a:spcPts val="500"/>
              </a:spcBef>
              <a:spcAft>
                <a:spcPts val="0"/>
              </a:spcAft>
              <a:buClr>
                <a:schemeClr val="dk1"/>
              </a:buClr>
              <a:buSzPts val="1800"/>
              <a:buChar char="•"/>
              <a:defRPr>
                <a:latin typeface="Times New Roman"/>
                <a:ea typeface="Times New Roman"/>
                <a:cs typeface="Times New Roman"/>
                <a:sym typeface="Times New Roman"/>
              </a:defRPr>
            </a:lvl4pPr>
            <a:lvl5pPr marL="2286000" lvl="4" indent="-342900" algn="l">
              <a:lnSpc>
                <a:spcPct val="90000"/>
              </a:lnSpc>
              <a:spcBef>
                <a:spcPts val="500"/>
              </a:spcBef>
              <a:spcAft>
                <a:spcPts val="0"/>
              </a:spcAft>
              <a:buClr>
                <a:schemeClr val="dk1"/>
              </a:buClr>
              <a:buSzPts val="1800"/>
              <a:buChar char="•"/>
              <a:defRPr>
                <a:latin typeface="Times New Roman"/>
                <a:ea typeface="Times New Roman"/>
                <a:cs typeface="Times New Roman"/>
                <a:sym typeface="Times New Roman"/>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 name="Google Shape;24;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atin typeface="Times New Roman"/>
                <a:ea typeface="Times New Roman"/>
                <a:cs typeface="Times New Roman"/>
                <a:sym typeface="Times New Roman"/>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atin typeface="Times New Roman"/>
                <a:ea typeface="Times New Roman"/>
                <a:cs typeface="Times New Roman"/>
                <a:sym typeface="Times New Roman"/>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b="0" i="0" u="none" strike="noStrike" cap="none">
                <a:solidFill>
                  <a:srgbClr val="888888"/>
                </a:solidFill>
                <a:latin typeface="Times New Roman"/>
                <a:ea typeface="Times New Roman"/>
                <a:cs typeface="Times New Roman"/>
                <a:sym typeface="Times New Roman"/>
              </a:defRPr>
            </a:lvl1pPr>
            <a:lvl2pPr marL="0" lvl="1" indent="0" algn="r">
              <a:spcBef>
                <a:spcPts val="0"/>
              </a:spcBef>
              <a:buNone/>
              <a:defRPr sz="1200" b="0" i="0" u="none" strike="noStrike" cap="none">
                <a:solidFill>
                  <a:srgbClr val="888888"/>
                </a:solidFill>
                <a:latin typeface="Times New Roman"/>
                <a:ea typeface="Times New Roman"/>
                <a:cs typeface="Times New Roman"/>
                <a:sym typeface="Times New Roman"/>
              </a:defRPr>
            </a:lvl2pPr>
            <a:lvl3pPr marL="0" lvl="2" indent="0" algn="r">
              <a:spcBef>
                <a:spcPts val="0"/>
              </a:spcBef>
              <a:buNone/>
              <a:defRPr sz="1200" b="0" i="0" u="none" strike="noStrike" cap="none">
                <a:solidFill>
                  <a:srgbClr val="888888"/>
                </a:solidFill>
                <a:latin typeface="Times New Roman"/>
                <a:ea typeface="Times New Roman"/>
                <a:cs typeface="Times New Roman"/>
                <a:sym typeface="Times New Roman"/>
              </a:defRPr>
            </a:lvl3pPr>
            <a:lvl4pPr marL="0" lvl="3" indent="0" algn="r">
              <a:spcBef>
                <a:spcPts val="0"/>
              </a:spcBef>
              <a:buNone/>
              <a:defRPr sz="1200" b="0" i="0" u="none" strike="noStrike" cap="none">
                <a:solidFill>
                  <a:srgbClr val="888888"/>
                </a:solidFill>
                <a:latin typeface="Times New Roman"/>
                <a:ea typeface="Times New Roman"/>
                <a:cs typeface="Times New Roman"/>
                <a:sym typeface="Times New Roman"/>
              </a:defRPr>
            </a:lvl4pPr>
            <a:lvl5pPr marL="0" lvl="4" indent="0" algn="r">
              <a:spcBef>
                <a:spcPts val="0"/>
              </a:spcBef>
              <a:buNone/>
              <a:defRPr sz="1200" b="0" i="0" u="none" strike="noStrike" cap="none">
                <a:solidFill>
                  <a:srgbClr val="888888"/>
                </a:solidFill>
                <a:latin typeface="Times New Roman"/>
                <a:ea typeface="Times New Roman"/>
                <a:cs typeface="Times New Roman"/>
                <a:sym typeface="Times New Roman"/>
              </a:defRPr>
            </a:lvl5pPr>
            <a:lvl6pPr marL="0" lvl="5" indent="0" algn="r">
              <a:spcBef>
                <a:spcPts val="0"/>
              </a:spcBef>
              <a:buNone/>
              <a:defRPr sz="1200" b="0" i="0" u="none" strike="noStrike" cap="none">
                <a:solidFill>
                  <a:srgbClr val="888888"/>
                </a:solidFill>
                <a:latin typeface="Times New Roman"/>
                <a:ea typeface="Times New Roman"/>
                <a:cs typeface="Times New Roman"/>
                <a:sym typeface="Times New Roman"/>
              </a:defRPr>
            </a:lvl6pPr>
            <a:lvl7pPr marL="0" lvl="6" indent="0" algn="r">
              <a:spcBef>
                <a:spcPts val="0"/>
              </a:spcBef>
              <a:buNone/>
              <a:defRPr sz="1200" b="0" i="0" u="none" strike="noStrike" cap="none">
                <a:solidFill>
                  <a:srgbClr val="888888"/>
                </a:solidFill>
                <a:latin typeface="Times New Roman"/>
                <a:ea typeface="Times New Roman"/>
                <a:cs typeface="Times New Roman"/>
                <a:sym typeface="Times New Roman"/>
              </a:defRPr>
            </a:lvl7pPr>
            <a:lvl8pPr marL="0" lvl="7" indent="0" algn="r">
              <a:spcBef>
                <a:spcPts val="0"/>
              </a:spcBef>
              <a:buNone/>
              <a:defRPr sz="1200" b="0" i="0" u="none" strike="noStrike" cap="none">
                <a:solidFill>
                  <a:srgbClr val="888888"/>
                </a:solidFill>
                <a:latin typeface="Times New Roman"/>
                <a:ea typeface="Times New Roman"/>
                <a:cs typeface="Times New Roman"/>
                <a:sym typeface="Times New Roman"/>
              </a:defRPr>
            </a:lvl8pPr>
            <a:lvl9pPr marL="0" lvl="8" indent="0" algn="r">
              <a:spcBef>
                <a:spcPts val="0"/>
              </a:spcBef>
              <a:buNone/>
              <a:defRPr sz="1200" b="0" i="0" u="none" strike="noStrike" cap="none">
                <a:solidFill>
                  <a:srgbClr val="888888"/>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7"/>
        <p:cNvGrpSpPr/>
        <p:nvPr/>
      </p:nvGrpSpPr>
      <p:grpSpPr>
        <a:xfrm>
          <a:off x="0" y="0"/>
          <a:ext cx="0" cy="0"/>
          <a:chOff x="0" y="0"/>
          <a:chExt cx="0" cy="0"/>
        </a:xfrm>
      </p:grpSpPr>
      <p:sp>
        <p:nvSpPr>
          <p:cNvPr id="28" name="Google Shape;28;p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C00000"/>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4"/>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0" name="Google Shape;30;p4"/>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1" name="Google Shape;31;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4"/>
        <p:cNvGrpSpPr/>
        <p:nvPr/>
      </p:nvGrpSpPr>
      <p:grpSpPr>
        <a:xfrm>
          <a:off x="0" y="0"/>
          <a:ext cx="0" cy="0"/>
          <a:chOff x="0" y="0"/>
          <a:chExt cx="0" cy="0"/>
        </a:xfrm>
      </p:grpSpPr>
      <p:sp>
        <p:nvSpPr>
          <p:cNvPr id="35" name="Google Shape;35;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 name="Google Shape;36;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 name="Google Shape;37;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8"/>
        <p:cNvGrpSpPr/>
        <p:nvPr/>
      </p:nvGrpSpPr>
      <p:grpSpPr>
        <a:xfrm>
          <a:off x="0" y="0"/>
          <a:ext cx="0" cy="0"/>
          <a:chOff x="0" y="0"/>
          <a:chExt cx="0" cy="0"/>
        </a:xfrm>
      </p:grpSpPr>
      <p:sp>
        <p:nvSpPr>
          <p:cNvPr id="39" name="Google Shape;39;p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C00000"/>
              </a:buClr>
              <a:buSzPts val="4400"/>
              <a:buFont typeface="Times New Roman"/>
              <a:buNone/>
              <a:defRPr b="1">
                <a:solidFill>
                  <a:srgbClr val="C00000"/>
                </a:solidFill>
                <a:latin typeface="Times New Roman"/>
                <a:ea typeface="Times New Roman"/>
                <a:cs typeface="Times New Roman"/>
                <a:sym typeface="Times New Roman"/>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0" name="Google Shape;40;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 name="Google Shape;41;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Text, and Content" type="txAndObj">
  <p:cSld name="TEXT_AND_OBJECT">
    <p:spTree>
      <p:nvGrpSpPr>
        <p:cNvPr id="1" name="Shape 43"/>
        <p:cNvGrpSpPr/>
        <p:nvPr/>
      </p:nvGrpSpPr>
      <p:grpSpPr>
        <a:xfrm>
          <a:off x="0" y="0"/>
          <a:ext cx="0" cy="0"/>
          <a:chOff x="0" y="0"/>
          <a:chExt cx="0" cy="0"/>
        </a:xfrm>
      </p:grpSpPr>
      <p:sp>
        <p:nvSpPr>
          <p:cNvPr id="44" name="Google Shape;44;p7"/>
          <p:cNvSpPr txBox="1">
            <a:spLocks noGrp="1"/>
          </p:cNvSpPr>
          <p:nvPr>
            <p:ph type="title"/>
          </p:nvPr>
        </p:nvSpPr>
        <p:spPr>
          <a:xfrm>
            <a:off x="508000" y="152400"/>
            <a:ext cx="11040533" cy="5334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C00000"/>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5" name="Google Shape;45;p7"/>
          <p:cNvSpPr txBox="1">
            <a:spLocks noGrp="1"/>
          </p:cNvSpPr>
          <p:nvPr>
            <p:ph type="body" idx="1"/>
          </p:nvPr>
        </p:nvSpPr>
        <p:spPr>
          <a:xfrm>
            <a:off x="548217" y="1143000"/>
            <a:ext cx="5444067" cy="5181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6" name="Google Shape;46;p7"/>
          <p:cNvSpPr txBox="1">
            <a:spLocks noGrp="1"/>
          </p:cNvSpPr>
          <p:nvPr>
            <p:ph type="body" idx="2"/>
          </p:nvPr>
        </p:nvSpPr>
        <p:spPr>
          <a:xfrm>
            <a:off x="6195484" y="1143000"/>
            <a:ext cx="5444067" cy="5181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7"/>
        <p:cNvGrpSpPr/>
        <p:nvPr/>
      </p:nvGrpSpPr>
      <p:grpSpPr>
        <a:xfrm>
          <a:off x="0" y="0"/>
          <a:ext cx="0" cy="0"/>
          <a:chOff x="0" y="0"/>
          <a:chExt cx="0" cy="0"/>
        </a:xfrm>
      </p:grpSpPr>
      <p:sp>
        <p:nvSpPr>
          <p:cNvPr id="48" name="Google Shape;48;p8"/>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C00000"/>
              </a:buClr>
              <a:buSzPts val="6000"/>
              <a:buFont typeface="Times New Roman"/>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9" name="Google Shape;49;p8"/>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50" name="Google Shape;50;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53"/>
        <p:cNvGrpSpPr/>
        <p:nvPr/>
      </p:nvGrpSpPr>
      <p:grpSpPr>
        <a:xfrm>
          <a:off x="0" y="0"/>
          <a:ext cx="0" cy="0"/>
          <a:chOff x="0" y="0"/>
          <a:chExt cx="0" cy="0"/>
        </a:xfrm>
      </p:grpSpPr>
      <p:sp>
        <p:nvSpPr>
          <p:cNvPr id="54" name="Google Shape;54;p9"/>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C00000"/>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5" name="Google Shape;55;p9"/>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6" name="Google Shape;56;p9"/>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7" name="Google Shape;57;p9"/>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8" name="Google Shape;58;p9"/>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9" name="Google Shape;59;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1" name="Google Shape;61;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2"/>
        <p:cNvGrpSpPr/>
        <p:nvPr/>
      </p:nvGrpSpPr>
      <p:grpSpPr>
        <a:xfrm>
          <a:off x="0" y="0"/>
          <a:ext cx="0" cy="0"/>
          <a:chOff x="0" y="0"/>
          <a:chExt cx="0" cy="0"/>
        </a:xfrm>
      </p:grpSpPr>
      <p:sp>
        <p:nvSpPr>
          <p:cNvPr id="63" name="Google Shape;63;p1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C00000"/>
              </a:buClr>
              <a:buSzPts val="3200"/>
              <a:buFont typeface="Times New Roman"/>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4" name="Google Shape;64;p10"/>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5" name="Google Shape;65;p10"/>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6" name="Google Shape;66;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8" name="Google Shape;68;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C00000"/>
              </a:buClr>
              <a:buSzPts val="4400"/>
              <a:buFont typeface="Times New Roman"/>
              <a:buNone/>
              <a:defRPr sz="4400" b="1" i="0" u="none" strike="noStrike" cap="none">
                <a:solidFill>
                  <a:srgbClr val="C00000"/>
                </a:solidFill>
                <a:latin typeface="Times New Roman"/>
                <a:ea typeface="Times New Roman"/>
                <a:cs typeface="Times New Roman"/>
                <a:sym typeface="Times New Roman"/>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Times New Roman"/>
                <a:ea typeface="Times New Roman"/>
                <a:cs typeface="Times New Roman"/>
                <a:sym typeface="Times New Roman"/>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Times New Roman"/>
                <a:ea typeface="Times New Roman"/>
                <a:cs typeface="Times New Roman"/>
                <a:sym typeface="Times New Roman"/>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Times New Roman"/>
                <a:ea typeface="Times New Roman"/>
                <a:cs typeface="Times New Roman"/>
                <a:sym typeface="Times New Roman"/>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imes New Roman"/>
                <a:ea typeface="Times New Roman"/>
                <a:cs typeface="Times New Roman"/>
                <a:sym typeface="Times New Roman"/>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imes New Roman"/>
                <a:ea typeface="Times New Roman"/>
                <a:cs typeface="Times New Roman"/>
                <a:sym typeface="Times New Roman"/>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Times New Roman"/>
                <a:ea typeface="Times New Roman"/>
                <a:cs typeface="Times New Roman"/>
                <a:sym typeface="Times New Roman"/>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Times New Roman"/>
                <a:ea typeface="Times New Roman"/>
                <a:cs typeface="Times New Roman"/>
                <a:sym typeface="Times New Roman"/>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Times New Roman"/>
                <a:ea typeface="Times New Roman"/>
                <a:cs typeface="Times New Roman"/>
                <a:sym typeface="Times New Roman"/>
              </a:defRPr>
            </a:lvl1pPr>
            <a:lvl2pPr marL="0" marR="0" lvl="1" indent="0" algn="r" rtl="0">
              <a:spcBef>
                <a:spcPts val="0"/>
              </a:spcBef>
              <a:buNone/>
              <a:defRPr sz="1200" b="0" i="0" u="none" strike="noStrike" cap="none">
                <a:solidFill>
                  <a:srgbClr val="888888"/>
                </a:solidFill>
                <a:latin typeface="Times New Roman"/>
                <a:ea typeface="Times New Roman"/>
                <a:cs typeface="Times New Roman"/>
                <a:sym typeface="Times New Roman"/>
              </a:defRPr>
            </a:lvl2pPr>
            <a:lvl3pPr marL="0" marR="0" lvl="2" indent="0" algn="r" rtl="0">
              <a:spcBef>
                <a:spcPts val="0"/>
              </a:spcBef>
              <a:buNone/>
              <a:defRPr sz="1200" b="0" i="0" u="none" strike="noStrike" cap="none">
                <a:solidFill>
                  <a:srgbClr val="888888"/>
                </a:solidFill>
                <a:latin typeface="Times New Roman"/>
                <a:ea typeface="Times New Roman"/>
                <a:cs typeface="Times New Roman"/>
                <a:sym typeface="Times New Roman"/>
              </a:defRPr>
            </a:lvl3pPr>
            <a:lvl4pPr marL="0" marR="0" lvl="3" indent="0" algn="r" rtl="0">
              <a:spcBef>
                <a:spcPts val="0"/>
              </a:spcBef>
              <a:buNone/>
              <a:defRPr sz="1200" b="0" i="0" u="none" strike="noStrike" cap="none">
                <a:solidFill>
                  <a:srgbClr val="888888"/>
                </a:solidFill>
                <a:latin typeface="Times New Roman"/>
                <a:ea typeface="Times New Roman"/>
                <a:cs typeface="Times New Roman"/>
                <a:sym typeface="Times New Roman"/>
              </a:defRPr>
            </a:lvl4pPr>
            <a:lvl5pPr marL="0" marR="0" lvl="4" indent="0" algn="r" rtl="0">
              <a:spcBef>
                <a:spcPts val="0"/>
              </a:spcBef>
              <a:buNone/>
              <a:defRPr sz="1200" b="0" i="0" u="none" strike="noStrike" cap="none">
                <a:solidFill>
                  <a:srgbClr val="888888"/>
                </a:solidFill>
                <a:latin typeface="Times New Roman"/>
                <a:ea typeface="Times New Roman"/>
                <a:cs typeface="Times New Roman"/>
                <a:sym typeface="Times New Roman"/>
              </a:defRPr>
            </a:lvl5pPr>
            <a:lvl6pPr marL="0" marR="0" lvl="5" indent="0" algn="r" rtl="0">
              <a:spcBef>
                <a:spcPts val="0"/>
              </a:spcBef>
              <a:buNone/>
              <a:defRPr sz="1200" b="0" i="0" u="none" strike="noStrike" cap="none">
                <a:solidFill>
                  <a:srgbClr val="888888"/>
                </a:solidFill>
                <a:latin typeface="Times New Roman"/>
                <a:ea typeface="Times New Roman"/>
                <a:cs typeface="Times New Roman"/>
                <a:sym typeface="Times New Roman"/>
              </a:defRPr>
            </a:lvl6pPr>
            <a:lvl7pPr marL="0" marR="0" lvl="6" indent="0" algn="r" rtl="0">
              <a:spcBef>
                <a:spcPts val="0"/>
              </a:spcBef>
              <a:buNone/>
              <a:defRPr sz="1200" b="0" i="0" u="none" strike="noStrike" cap="none">
                <a:solidFill>
                  <a:srgbClr val="888888"/>
                </a:solidFill>
                <a:latin typeface="Times New Roman"/>
                <a:ea typeface="Times New Roman"/>
                <a:cs typeface="Times New Roman"/>
                <a:sym typeface="Times New Roman"/>
              </a:defRPr>
            </a:lvl7pPr>
            <a:lvl8pPr marL="0" marR="0" lvl="7" indent="0" algn="r" rtl="0">
              <a:spcBef>
                <a:spcPts val="0"/>
              </a:spcBef>
              <a:buNone/>
              <a:defRPr sz="1200" b="0" i="0" u="none" strike="noStrike" cap="none">
                <a:solidFill>
                  <a:srgbClr val="888888"/>
                </a:solidFill>
                <a:latin typeface="Times New Roman"/>
                <a:ea typeface="Times New Roman"/>
                <a:cs typeface="Times New Roman"/>
                <a:sym typeface="Times New Roman"/>
              </a:defRPr>
            </a:lvl8pPr>
            <a:lvl9pPr marL="0" marR="0" lvl="8" indent="0" algn="r" rtl="0">
              <a:spcBef>
                <a:spcPts val="0"/>
              </a:spcBef>
              <a:buNone/>
              <a:defRPr sz="1200" b="0" i="0" u="none" strike="noStrike" cap="none">
                <a:solidFill>
                  <a:srgbClr val="888888"/>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6.xml"/><Relationship Id="rId1" Type="http://schemas.openxmlformats.org/officeDocument/2006/relationships/slideLayout" Target="../slideLayouts/slideLayout5.xml"/><Relationship Id="rId4" Type="http://schemas.openxmlformats.org/officeDocument/2006/relationships/image" Target="../media/image26.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hyperlink" Target="https://creativecommons.org/licenses/by/3.0/" TargetMode="External"/><Relationship Id="rId13" Type="http://schemas.openxmlformats.org/officeDocument/2006/relationships/hyperlink" Target="https://scidoc.org/clinical-trials-and-case-studies.php" TargetMode="External"/><Relationship Id="rId3" Type="http://schemas.openxmlformats.org/officeDocument/2006/relationships/image" Target="../media/image2.png"/><Relationship Id="rId7" Type="http://schemas.openxmlformats.org/officeDocument/2006/relationships/hyperlink" Target="https://www.frontiersin.org/articles/10.3389/fphys.2018.00743/full" TargetMode="External"/><Relationship Id="rId12" Type="http://schemas.openxmlformats.org/officeDocument/2006/relationships/image" Target="../media/image5.jpg"/><Relationship Id="rId2" Type="http://schemas.openxmlformats.org/officeDocument/2006/relationships/notesSlide" Target="../notesSlides/notesSlide5.xml"/><Relationship Id="rId16" Type="http://schemas.openxmlformats.org/officeDocument/2006/relationships/hyperlink" Target="https://creativecommons.org/licenses/by-sa/3.0/" TargetMode="External"/><Relationship Id="rId1" Type="http://schemas.openxmlformats.org/officeDocument/2006/relationships/slideLayout" Target="../slideLayouts/slideLayout2.xml"/><Relationship Id="rId6" Type="http://schemas.openxmlformats.org/officeDocument/2006/relationships/image" Target="../media/image3.jpg"/><Relationship Id="rId11" Type="http://schemas.openxmlformats.org/officeDocument/2006/relationships/hyperlink" Target="https://creativecommons.org/licenses/by-nd/3.0/" TargetMode="External"/><Relationship Id="rId5" Type="http://schemas.openxmlformats.org/officeDocument/2006/relationships/hyperlink" Target="https://creativecommons.org/licenses/by-nc-sa/3.0/" TargetMode="External"/><Relationship Id="rId15" Type="http://schemas.openxmlformats.org/officeDocument/2006/relationships/hyperlink" Target="https://ducknetweb.blogspot.com/2009/01/eclinicalworks-electronic-medical.html" TargetMode="External"/><Relationship Id="rId10" Type="http://schemas.openxmlformats.org/officeDocument/2006/relationships/hyperlink" Target="https://blogs.imperial.ac.uk/imperial-medicine/2018/01/17/how-machine-learning-will-transform-the-way-we-look-at-medical-images/" TargetMode="External"/><Relationship Id="rId4" Type="http://schemas.openxmlformats.org/officeDocument/2006/relationships/hyperlink" Target="https://abrunet.com/" TargetMode="External"/><Relationship Id="rId9" Type="http://schemas.openxmlformats.org/officeDocument/2006/relationships/image" Target="../media/image4.jpg"/><Relationship Id="rId14" Type="http://schemas.openxmlformats.org/officeDocument/2006/relationships/image" Target="../media/image6.png"/></Relationships>
</file>

<file path=ppt/slides/_rels/slide5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51.xml"/><Relationship Id="rId1" Type="http://schemas.openxmlformats.org/officeDocument/2006/relationships/slideLayout" Target="../slideLayouts/slideLayout4.xml"/><Relationship Id="rId4" Type="http://schemas.openxmlformats.org/officeDocument/2006/relationships/image" Target="../media/image39.png"/></Relationships>
</file>

<file path=ppt/slides/_rels/slide55.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52.xml"/><Relationship Id="rId1" Type="http://schemas.openxmlformats.org/officeDocument/2006/relationships/slideLayout" Target="../slideLayouts/slideLayout4.xml"/><Relationship Id="rId4" Type="http://schemas.openxmlformats.org/officeDocument/2006/relationships/image" Target="../media/image41.png"/></Relationships>
</file>

<file path=ppt/slides/_rels/slide5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3.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notesSlide" Target="../notesSlides/notesSlide56.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jp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6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53.png"/><Relationship Id="rId7" Type="http://schemas.openxmlformats.org/officeDocument/2006/relationships/image" Target="../media/image23.png"/><Relationship Id="rId2" Type="http://schemas.openxmlformats.org/officeDocument/2006/relationships/notesSlide" Target="../notesSlides/notesSlide66.xml"/><Relationship Id="rId1" Type="http://schemas.openxmlformats.org/officeDocument/2006/relationships/slideLayout" Target="../slideLayouts/slideLayout5.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4"/>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rgbClr val="C00000"/>
              </a:buClr>
              <a:buSzPts val="6000"/>
              <a:buFont typeface="Times New Roman"/>
              <a:buNone/>
            </a:pPr>
            <a:r>
              <a:rPr lang="en-US"/>
              <a:t>Unit-I</a:t>
            </a:r>
            <a:endParaRPr/>
          </a:p>
        </p:txBody>
      </p:sp>
      <p:sp>
        <p:nvSpPr>
          <p:cNvPr id="93" name="Google Shape;93;p14"/>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0"/>
              </a:spcBef>
              <a:spcAft>
                <a:spcPts val="0"/>
              </a:spcAft>
              <a:buClr>
                <a:schemeClr val="dk1"/>
              </a:buClr>
              <a:buSzPts val="2400"/>
              <a:buNone/>
            </a:pPr>
            <a:r>
              <a:rPr lang="en-US"/>
              <a:t>Data and pre-processing</a:t>
            </a:r>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2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C00000"/>
              </a:buClr>
              <a:buSzPts val="4400"/>
              <a:buFont typeface="Times New Roman"/>
              <a:buNone/>
            </a:pPr>
            <a:r>
              <a:rPr lang="en-US"/>
              <a:t>Transaction Data</a:t>
            </a:r>
            <a:endParaRPr/>
          </a:p>
        </p:txBody>
      </p:sp>
      <p:sp>
        <p:nvSpPr>
          <p:cNvPr id="199" name="Google Shape;199;p2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400"/>
              <a:buChar char="•"/>
            </a:pPr>
            <a:r>
              <a:rPr lang="en-US" sz="2400"/>
              <a:t>A special type of data, where </a:t>
            </a:r>
            <a:endParaRPr/>
          </a:p>
          <a:p>
            <a:pPr marL="685800" lvl="1" indent="-228600" algn="l" rtl="0">
              <a:lnSpc>
                <a:spcPct val="90000"/>
              </a:lnSpc>
              <a:spcBef>
                <a:spcPts val="500"/>
              </a:spcBef>
              <a:spcAft>
                <a:spcPts val="0"/>
              </a:spcAft>
              <a:buClr>
                <a:schemeClr val="dk1"/>
              </a:buClr>
              <a:buSzPts val="2000"/>
              <a:buChar char="•"/>
            </a:pPr>
            <a:r>
              <a:rPr lang="en-US" sz="2000"/>
              <a:t>Each transaction involves a set of items.  </a:t>
            </a:r>
            <a:endParaRPr/>
          </a:p>
          <a:p>
            <a:pPr marL="685800" lvl="1" indent="-228600" algn="l" rtl="0">
              <a:lnSpc>
                <a:spcPct val="90000"/>
              </a:lnSpc>
              <a:spcBef>
                <a:spcPts val="500"/>
              </a:spcBef>
              <a:spcAft>
                <a:spcPts val="0"/>
              </a:spcAft>
              <a:buClr>
                <a:schemeClr val="dk1"/>
              </a:buClr>
              <a:buSzPts val="2000"/>
              <a:buChar char="•"/>
            </a:pPr>
            <a:r>
              <a:rPr lang="en-US" sz="2000"/>
              <a:t>For example, consider a grocery store.  The set of products purchased by a customer during one shopping trip constitute a transaction, while the individual products that were purchased are the items.</a:t>
            </a:r>
            <a:endParaRPr/>
          </a:p>
          <a:p>
            <a:pPr marL="685800" lvl="1" indent="-228600" algn="l" rtl="0">
              <a:lnSpc>
                <a:spcPct val="90000"/>
              </a:lnSpc>
              <a:spcBef>
                <a:spcPts val="500"/>
              </a:spcBef>
              <a:spcAft>
                <a:spcPts val="0"/>
              </a:spcAft>
              <a:buClr>
                <a:schemeClr val="dk1"/>
              </a:buClr>
              <a:buSzPts val="2000"/>
              <a:buChar char="•"/>
            </a:pPr>
            <a:r>
              <a:rPr lang="en-US" sz="2000"/>
              <a:t>Can represent transaction data as record data </a:t>
            </a:r>
            <a:endParaRPr/>
          </a:p>
          <a:p>
            <a:pPr marL="685800" lvl="1" indent="-76200" algn="l" rtl="0">
              <a:lnSpc>
                <a:spcPct val="90000"/>
              </a:lnSpc>
              <a:spcBef>
                <a:spcPts val="500"/>
              </a:spcBef>
              <a:spcAft>
                <a:spcPts val="0"/>
              </a:spcAft>
              <a:buClr>
                <a:schemeClr val="dk1"/>
              </a:buClr>
              <a:buSzPts val="2400"/>
              <a:buNone/>
            </a:pPr>
            <a:endParaRPr/>
          </a:p>
          <a:p>
            <a:pPr marL="685800" lvl="1" indent="-76200" algn="l" rtl="0">
              <a:lnSpc>
                <a:spcPct val="90000"/>
              </a:lnSpc>
              <a:spcBef>
                <a:spcPts val="500"/>
              </a:spcBef>
              <a:spcAft>
                <a:spcPts val="0"/>
              </a:spcAft>
              <a:buClr>
                <a:schemeClr val="dk1"/>
              </a:buClr>
              <a:buSzPts val="2400"/>
              <a:buNone/>
            </a:pPr>
            <a:endParaRPr/>
          </a:p>
        </p:txBody>
      </p:sp>
      <p:pic>
        <p:nvPicPr>
          <p:cNvPr id="200" name="Google Shape;200;p23"/>
          <p:cNvPicPr preferRelativeResize="0"/>
          <p:nvPr/>
        </p:nvPicPr>
        <p:blipFill rotWithShape="1">
          <a:blip r:embed="rId3">
            <a:alphaModFix/>
          </a:blip>
          <a:srcRect/>
          <a:stretch/>
        </p:blipFill>
        <p:spPr>
          <a:xfrm>
            <a:off x="3385343" y="4001294"/>
            <a:ext cx="5421313" cy="2835275"/>
          </a:xfrm>
          <a:prstGeom prst="rect">
            <a:avLst/>
          </a:prstGeom>
          <a:noFill/>
          <a:ln>
            <a:noFill/>
          </a:ln>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2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C00000"/>
              </a:buClr>
              <a:buSzPts val="4400"/>
              <a:buFont typeface="Times New Roman"/>
              <a:buNone/>
            </a:pPr>
            <a:r>
              <a:rPr lang="en-US"/>
              <a:t>Graph Data </a:t>
            </a:r>
            <a:endParaRPr/>
          </a:p>
        </p:txBody>
      </p:sp>
      <p:sp>
        <p:nvSpPr>
          <p:cNvPr id="206" name="Google Shape;206;p2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a:t>Examples: Generic graph, a molecule, and webpages </a:t>
            </a:r>
            <a:endParaRPr/>
          </a:p>
        </p:txBody>
      </p:sp>
      <p:pic>
        <p:nvPicPr>
          <p:cNvPr id="207" name="Google Shape;207;p24"/>
          <p:cNvPicPr preferRelativeResize="0"/>
          <p:nvPr/>
        </p:nvPicPr>
        <p:blipFill rotWithShape="1">
          <a:blip r:embed="rId3">
            <a:alphaModFix/>
          </a:blip>
          <a:srcRect/>
          <a:stretch/>
        </p:blipFill>
        <p:spPr>
          <a:xfrm>
            <a:off x="1654630" y="2208828"/>
            <a:ext cx="2979738" cy="2289175"/>
          </a:xfrm>
          <a:prstGeom prst="rect">
            <a:avLst/>
          </a:prstGeom>
          <a:noFill/>
          <a:ln>
            <a:noFill/>
          </a:ln>
        </p:spPr>
      </p:pic>
      <p:pic>
        <p:nvPicPr>
          <p:cNvPr id="208" name="Google Shape;208;p24"/>
          <p:cNvPicPr preferRelativeResize="0"/>
          <p:nvPr/>
        </p:nvPicPr>
        <p:blipFill rotWithShape="1">
          <a:blip r:embed="rId4">
            <a:alphaModFix/>
          </a:blip>
          <a:srcRect/>
          <a:stretch/>
        </p:blipFill>
        <p:spPr>
          <a:xfrm>
            <a:off x="5450798" y="2274887"/>
            <a:ext cx="5959475" cy="4568825"/>
          </a:xfrm>
          <a:prstGeom prst="rect">
            <a:avLst/>
          </a:prstGeom>
          <a:noFill/>
          <a:ln>
            <a:noFill/>
          </a:ln>
        </p:spPr>
      </p:pic>
      <p:pic>
        <p:nvPicPr>
          <p:cNvPr id="209" name="Google Shape;209;p24"/>
          <p:cNvPicPr preferRelativeResize="0"/>
          <p:nvPr/>
        </p:nvPicPr>
        <p:blipFill rotWithShape="1">
          <a:blip r:embed="rId5">
            <a:alphaModFix/>
          </a:blip>
          <a:srcRect/>
          <a:stretch/>
        </p:blipFill>
        <p:spPr>
          <a:xfrm>
            <a:off x="2035630" y="4559300"/>
            <a:ext cx="1965325" cy="1831975"/>
          </a:xfrm>
          <a:prstGeom prst="rect">
            <a:avLst/>
          </a:prstGeom>
          <a:noFill/>
          <a:ln>
            <a:noFill/>
          </a:ln>
        </p:spPr>
      </p:pic>
      <p:sp>
        <p:nvSpPr>
          <p:cNvPr id="210" name="Google Shape;210;p24"/>
          <p:cNvSpPr/>
          <p:nvPr/>
        </p:nvSpPr>
        <p:spPr>
          <a:xfrm>
            <a:off x="1654630" y="6311900"/>
            <a:ext cx="3065463" cy="39687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000" b="0">
                <a:solidFill>
                  <a:schemeClr val="dk1"/>
                </a:solidFill>
                <a:latin typeface="Calibri"/>
                <a:ea typeface="Calibri"/>
                <a:cs typeface="Calibri"/>
                <a:sym typeface="Calibri"/>
              </a:rPr>
              <a:t>Benzene Molecule: C6H6</a:t>
            </a:r>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2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C00000"/>
              </a:buClr>
              <a:buSzPts val="4400"/>
              <a:buFont typeface="Times New Roman"/>
              <a:buNone/>
            </a:pPr>
            <a:r>
              <a:rPr lang="en-US"/>
              <a:t>Ordered Data </a:t>
            </a:r>
            <a:endParaRPr/>
          </a:p>
        </p:txBody>
      </p:sp>
      <p:sp>
        <p:nvSpPr>
          <p:cNvPr id="216" name="Google Shape;216;p2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a:t>Sequences of transactions</a:t>
            </a:r>
            <a:endParaRPr/>
          </a:p>
        </p:txBody>
      </p:sp>
      <p:grpSp>
        <p:nvGrpSpPr>
          <p:cNvPr id="217" name="Google Shape;217;p25"/>
          <p:cNvGrpSpPr/>
          <p:nvPr/>
        </p:nvGrpSpPr>
        <p:grpSpPr>
          <a:xfrm>
            <a:off x="5050648" y="1825625"/>
            <a:ext cx="5121275" cy="4488598"/>
            <a:chOff x="3641726" y="1828800"/>
            <a:chExt cx="5121275" cy="4488598"/>
          </a:xfrm>
        </p:grpSpPr>
        <p:pic>
          <p:nvPicPr>
            <p:cNvPr id="218" name="Google Shape;218;p25"/>
            <p:cNvPicPr preferRelativeResize="0"/>
            <p:nvPr/>
          </p:nvPicPr>
          <p:blipFill rotWithShape="1">
            <a:blip r:embed="rId3">
              <a:alphaModFix/>
            </a:blip>
            <a:srcRect/>
            <a:stretch/>
          </p:blipFill>
          <p:spPr>
            <a:xfrm>
              <a:off x="3641726" y="2408238"/>
              <a:ext cx="5121275" cy="3840162"/>
            </a:xfrm>
            <a:prstGeom prst="rect">
              <a:avLst/>
            </a:prstGeom>
            <a:noFill/>
            <a:ln>
              <a:noFill/>
            </a:ln>
          </p:spPr>
        </p:pic>
        <p:sp>
          <p:nvSpPr>
            <p:cNvPr id="219" name="Google Shape;219;p25"/>
            <p:cNvSpPr txBox="1"/>
            <p:nvPr/>
          </p:nvSpPr>
          <p:spPr>
            <a:xfrm>
              <a:off x="3946526" y="5486401"/>
              <a:ext cx="2682875" cy="83099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chemeClr val="dk1"/>
                  </a:solidFill>
                  <a:latin typeface="Arial"/>
                  <a:ea typeface="Arial"/>
                  <a:cs typeface="Arial"/>
                  <a:sym typeface="Arial"/>
                </a:rPr>
                <a:t>An element of the sequence</a:t>
              </a:r>
              <a:endParaRPr/>
            </a:p>
          </p:txBody>
        </p:sp>
        <p:sp>
          <p:nvSpPr>
            <p:cNvPr id="220" name="Google Shape;220;p25"/>
            <p:cNvSpPr/>
            <p:nvPr/>
          </p:nvSpPr>
          <p:spPr>
            <a:xfrm rot="-5400000">
              <a:off x="4518025" y="4457700"/>
              <a:ext cx="533400" cy="1371600"/>
            </a:xfrm>
            <a:prstGeom prst="leftBrace">
              <a:avLst>
                <a:gd name="adj1" fmla="val 21429"/>
                <a:gd name="adj2" fmla="val 50000"/>
              </a:avLst>
            </a:prstGeom>
            <a:noFill/>
            <a:ln w="254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1" name="Google Shape;221;p25"/>
            <p:cNvSpPr txBox="1"/>
            <p:nvPr/>
          </p:nvSpPr>
          <p:spPr>
            <a:xfrm>
              <a:off x="4038600" y="1828800"/>
              <a:ext cx="2286000" cy="457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chemeClr val="dk1"/>
                  </a:solidFill>
                  <a:latin typeface="Arial"/>
                  <a:ea typeface="Arial"/>
                  <a:cs typeface="Arial"/>
                  <a:sym typeface="Arial"/>
                </a:rPr>
                <a:t>Items/Events</a:t>
              </a:r>
              <a:endParaRPr/>
            </a:p>
          </p:txBody>
        </p:sp>
        <p:cxnSp>
          <p:nvCxnSpPr>
            <p:cNvPr id="222" name="Google Shape;222;p25"/>
            <p:cNvCxnSpPr/>
            <p:nvPr/>
          </p:nvCxnSpPr>
          <p:spPr>
            <a:xfrm>
              <a:off x="4648200" y="2286000"/>
              <a:ext cx="0" cy="838200"/>
            </a:xfrm>
            <a:prstGeom prst="straightConnector1">
              <a:avLst/>
            </a:prstGeom>
            <a:noFill/>
            <a:ln w="25400" cap="flat" cmpd="sng">
              <a:solidFill>
                <a:srgbClr val="FF0000"/>
              </a:solidFill>
              <a:prstDash val="solid"/>
              <a:round/>
              <a:headEnd type="none" w="med" len="med"/>
              <a:tailEnd type="triangle" w="med" len="med"/>
            </a:ln>
          </p:spPr>
        </p:cxnSp>
        <p:cxnSp>
          <p:nvCxnSpPr>
            <p:cNvPr id="223" name="Google Shape;223;p25"/>
            <p:cNvCxnSpPr/>
            <p:nvPr/>
          </p:nvCxnSpPr>
          <p:spPr>
            <a:xfrm>
              <a:off x="5105400" y="2286000"/>
              <a:ext cx="0" cy="838200"/>
            </a:xfrm>
            <a:prstGeom prst="straightConnector1">
              <a:avLst/>
            </a:prstGeom>
            <a:noFill/>
            <a:ln w="25400" cap="flat" cmpd="sng">
              <a:solidFill>
                <a:srgbClr val="FF0000"/>
              </a:solidFill>
              <a:prstDash val="solid"/>
              <a:round/>
              <a:headEnd type="none" w="med" len="med"/>
              <a:tailEnd type="triangle" w="med" len="med"/>
            </a:ln>
          </p:spPr>
        </p:cxnSp>
      </p:gr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			Sequential data</a:t>
            </a:r>
            <a:endParaRPr lang="en-IN" dirty="0"/>
          </a:p>
        </p:txBody>
      </p:sp>
      <p:sp>
        <p:nvSpPr>
          <p:cNvPr id="3" name="Text Placeholder 2"/>
          <p:cNvSpPr>
            <a:spLocks noGrp="1"/>
          </p:cNvSpPr>
          <p:nvPr>
            <p:ph type="body" idx="1"/>
          </p:nvPr>
        </p:nvSpPr>
        <p:spPr/>
        <p:txBody>
          <a:bodyPr>
            <a:normAutofit fontScale="85000" lnSpcReduction="20000"/>
          </a:bodyPr>
          <a:lstStyle/>
          <a:p>
            <a:endParaRPr lang="en-US" dirty="0"/>
          </a:p>
          <a:p>
            <a:r>
              <a:rPr lang="en-US" b="1" dirty="0"/>
              <a:t>Sequential data</a:t>
            </a:r>
            <a:r>
              <a:rPr lang="en-US" dirty="0"/>
              <a:t> refers to data that is arranged or collected in a specific order where the sequence or the order of the data points is significant. This type of data is often encountered in scenarios where the temporal or logical order of events or elements matters.</a:t>
            </a:r>
          </a:p>
          <a:p>
            <a:r>
              <a:rPr lang="en-US" b="1" dirty="0"/>
              <a:t>Key Characteristics of Sequential Data:</a:t>
            </a:r>
          </a:p>
          <a:p>
            <a:r>
              <a:rPr lang="en-US" b="1" dirty="0"/>
              <a:t>Order Matters:</a:t>
            </a:r>
            <a:r>
              <a:rPr lang="en-US" dirty="0"/>
              <a:t> The sequence in which the data points appear is crucial. For example, in time series data, the order represents the progression of time.</a:t>
            </a:r>
          </a:p>
          <a:p>
            <a:r>
              <a:rPr lang="en-US" b="1" dirty="0"/>
              <a:t>Temporal Aspect:</a:t>
            </a:r>
            <a:r>
              <a:rPr lang="en-US" dirty="0"/>
              <a:t> Often, sequential data involves a time dimension, where each data point is associated with a specific moment or interval.</a:t>
            </a:r>
          </a:p>
          <a:p>
            <a:r>
              <a:rPr lang="en-US" b="1" dirty="0"/>
              <a:t>Dependency:</a:t>
            </a:r>
            <a:r>
              <a:rPr lang="en-US" dirty="0"/>
              <a:t> The value of each data point may depend on the previous data points. This is common in sequential patterns, where the outcome or state at one point influences the next.</a:t>
            </a:r>
          </a:p>
        </p:txBody>
      </p:sp>
    </p:spTree>
    <p:extLst>
      <p:ext uri="{BB962C8B-B14F-4D97-AF65-F5344CB8AC3E}">
        <p14:creationId xmlns:p14="http://schemas.microsoft.com/office/powerpoint/2010/main" val="398608781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Examples of Sequential Data:</a:t>
            </a:r>
            <a:br>
              <a:rPr lang="en-US" dirty="0"/>
            </a:br>
            <a:endParaRPr lang="en-IN" dirty="0"/>
          </a:p>
        </p:txBody>
      </p:sp>
      <p:sp>
        <p:nvSpPr>
          <p:cNvPr id="3" name="Text Placeholder 2"/>
          <p:cNvSpPr>
            <a:spLocks noGrp="1"/>
          </p:cNvSpPr>
          <p:nvPr>
            <p:ph type="body" idx="1"/>
          </p:nvPr>
        </p:nvSpPr>
        <p:spPr/>
        <p:txBody>
          <a:bodyPr>
            <a:normAutofit fontScale="55000" lnSpcReduction="20000"/>
          </a:bodyPr>
          <a:lstStyle/>
          <a:p>
            <a:r>
              <a:rPr lang="en-US" b="1" dirty="0" smtClean="0"/>
              <a:t>Time </a:t>
            </a:r>
            <a:r>
              <a:rPr lang="en-US" b="1" dirty="0"/>
              <a:t>Series Data:</a:t>
            </a:r>
            <a:endParaRPr lang="en-US" dirty="0"/>
          </a:p>
          <a:p>
            <a:pPr lvl="1"/>
            <a:r>
              <a:rPr lang="en-US" dirty="0"/>
              <a:t>This is one of the most common forms of sequential data. It includes data points indexed in time order, such as stock prices, temperature readings, or daily sales figures. Each data point represents a value at a specific time, and the sequence represents the evolution of that value over time.</a:t>
            </a:r>
          </a:p>
          <a:p>
            <a:r>
              <a:rPr lang="en-US" b="1" dirty="0"/>
              <a:t>Text Data:</a:t>
            </a:r>
            <a:endParaRPr lang="en-US" dirty="0"/>
          </a:p>
          <a:p>
            <a:pPr lvl="1"/>
            <a:r>
              <a:rPr lang="en-US" dirty="0"/>
              <a:t>In natural language processing (NLP), text is treated as sequential data where each word, character, or sentence follows in a specific order. For example, in a sentence, the order of words determines the meaning, making the sequence critical.</a:t>
            </a:r>
          </a:p>
          <a:p>
            <a:r>
              <a:rPr lang="en-US" b="1" dirty="0"/>
              <a:t>Sensor Data:</a:t>
            </a:r>
            <a:endParaRPr lang="en-US" dirty="0"/>
          </a:p>
          <a:p>
            <a:pPr lvl="1"/>
            <a:r>
              <a:rPr lang="en-US" dirty="0"/>
              <a:t>Data collected from sensors over time, such as accelerometer readings, heart rate monitors, or environmental sensors, is sequential. The order of readings is important as it reflects changes in the measured phenomenon over time.</a:t>
            </a:r>
          </a:p>
          <a:p>
            <a:r>
              <a:rPr lang="en-US" b="1" dirty="0"/>
              <a:t>Genomic Data:</a:t>
            </a:r>
            <a:endParaRPr lang="en-US" dirty="0"/>
          </a:p>
          <a:p>
            <a:pPr lvl="1"/>
            <a:r>
              <a:rPr lang="en-US" dirty="0"/>
              <a:t>DNA sequences are another example of sequential data. The order of nucleotides (A, T, C, G) in a DNA strand is crucial as it determines the genetic information.</a:t>
            </a:r>
          </a:p>
          <a:p>
            <a:r>
              <a:rPr lang="en-US" b="1" dirty="0"/>
              <a:t>Log Data:</a:t>
            </a:r>
            <a:endParaRPr lang="en-US" dirty="0"/>
          </a:p>
          <a:p>
            <a:pPr lvl="1"/>
            <a:r>
              <a:rPr lang="en-US" dirty="0"/>
              <a:t>System or application logs that record events in the order they occur are sequential. These logs are used to trace the sequence of operations, diagnose issues, or analyze behavior over time.</a:t>
            </a:r>
          </a:p>
          <a:p>
            <a:r>
              <a:rPr lang="en-US" b="1" dirty="0"/>
              <a:t>Audio and Video Data:</a:t>
            </a:r>
            <a:endParaRPr lang="en-US" dirty="0"/>
          </a:p>
          <a:p>
            <a:pPr lvl="1"/>
            <a:r>
              <a:rPr lang="en-US" dirty="0"/>
              <a:t>Audio and video are sequential data types where the order of samples (in audio) or frames (in video) is crucial for maintaining the integrity of the sound or visual content.</a:t>
            </a:r>
          </a:p>
          <a:p>
            <a:endParaRPr lang="en-IN" dirty="0"/>
          </a:p>
        </p:txBody>
      </p:sp>
    </p:spTree>
    <p:extLst>
      <p:ext uri="{BB962C8B-B14F-4D97-AF65-F5344CB8AC3E}">
        <p14:creationId xmlns:p14="http://schemas.microsoft.com/office/powerpoint/2010/main" val="302270096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2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C00000"/>
              </a:buClr>
              <a:buSzPts val="4400"/>
              <a:buFont typeface="Times New Roman"/>
              <a:buNone/>
            </a:pPr>
            <a:r>
              <a:rPr lang="en-US"/>
              <a:t>Ordered Data </a:t>
            </a:r>
            <a:endParaRPr/>
          </a:p>
        </p:txBody>
      </p:sp>
      <p:sp>
        <p:nvSpPr>
          <p:cNvPr id="229" name="Google Shape;229;p26"/>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dirty="0"/>
              <a:t> Genomic sequence data</a:t>
            </a:r>
            <a:endParaRPr dirty="0"/>
          </a:p>
        </p:txBody>
      </p:sp>
      <p:pic>
        <p:nvPicPr>
          <p:cNvPr id="230" name="Google Shape;230;p26"/>
          <p:cNvPicPr preferRelativeResize="0"/>
          <p:nvPr/>
        </p:nvPicPr>
        <p:blipFill rotWithShape="1">
          <a:blip r:embed="rId3">
            <a:alphaModFix/>
          </a:blip>
          <a:srcRect/>
          <a:stretch/>
        </p:blipFill>
        <p:spPr>
          <a:xfrm>
            <a:off x="3161524" y="2287587"/>
            <a:ext cx="5356225" cy="4570413"/>
          </a:xfrm>
          <a:prstGeom prst="rect">
            <a:avLst/>
          </a:prstGeom>
          <a:noFill/>
          <a:ln>
            <a:noFill/>
          </a:ln>
        </p:spPr>
      </p:pic>
      <p:sp>
        <p:nvSpPr>
          <p:cNvPr id="2" name="TextBox 1"/>
          <p:cNvSpPr txBox="1"/>
          <p:nvPr/>
        </p:nvSpPr>
        <p:spPr>
          <a:xfrm>
            <a:off x="8630083" y="2624966"/>
            <a:ext cx="3206327" cy="707886"/>
          </a:xfrm>
          <a:prstGeom prst="rect">
            <a:avLst/>
          </a:prstGeom>
          <a:noFill/>
        </p:spPr>
        <p:txBody>
          <a:bodyPr wrap="none" rtlCol="0">
            <a:spAutoFit/>
          </a:bodyPr>
          <a:lstStyle/>
          <a:p>
            <a:r>
              <a:rPr lang="en-IN" sz="2000" dirty="0" smtClean="0"/>
              <a:t>Here we only see GTCA</a:t>
            </a:r>
          </a:p>
          <a:p>
            <a:r>
              <a:rPr lang="en-IN" sz="2000" dirty="0" smtClean="0"/>
              <a:t>This is Genomic sequence</a:t>
            </a:r>
            <a:endParaRPr lang="en-IN" sz="2000" dirty="0"/>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pic>
        <p:nvPicPr>
          <p:cNvPr id="235" name="Google Shape;235;p27" descr="sst_land_temp_82_best"/>
          <p:cNvPicPr preferRelativeResize="0">
            <a:picLocks noGrp="1"/>
          </p:cNvPicPr>
          <p:nvPr>
            <p:ph type="body" idx="4294967295"/>
          </p:nvPr>
        </p:nvPicPr>
        <p:blipFill rotWithShape="1">
          <a:blip r:embed="rId3">
            <a:alphaModFix/>
          </a:blip>
          <a:srcRect/>
          <a:stretch/>
        </p:blipFill>
        <p:spPr>
          <a:xfrm>
            <a:off x="3962400" y="1427164"/>
            <a:ext cx="6629400" cy="4973637"/>
          </a:xfrm>
          <a:prstGeom prst="rect">
            <a:avLst/>
          </a:prstGeom>
          <a:noFill/>
          <a:ln>
            <a:noFill/>
          </a:ln>
        </p:spPr>
      </p:pic>
      <p:sp>
        <p:nvSpPr>
          <p:cNvPr id="236" name="Google Shape;236;p2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C00000"/>
              </a:buClr>
              <a:buSzPts val="2800"/>
              <a:buFont typeface="Times New Roman"/>
              <a:buNone/>
            </a:pPr>
            <a:r>
              <a:rPr lang="en-US" sz="2800"/>
              <a:t>Ordered Data</a:t>
            </a:r>
            <a:endParaRPr/>
          </a:p>
        </p:txBody>
      </p:sp>
      <p:sp>
        <p:nvSpPr>
          <p:cNvPr id="237" name="Google Shape;237;p27"/>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a:t>Spatio-Temporal Data</a:t>
            </a:r>
            <a:endParaRPr/>
          </a:p>
        </p:txBody>
      </p:sp>
      <p:sp>
        <p:nvSpPr>
          <p:cNvPr id="238" name="Google Shape;238;p27"/>
          <p:cNvSpPr/>
          <p:nvPr/>
        </p:nvSpPr>
        <p:spPr>
          <a:xfrm>
            <a:off x="4191000" y="2667001"/>
            <a:ext cx="9144000" cy="30777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9" name="Google Shape;239;p27"/>
          <p:cNvSpPr txBox="1"/>
          <p:nvPr/>
        </p:nvSpPr>
        <p:spPr>
          <a:xfrm>
            <a:off x="1981200" y="2955926"/>
            <a:ext cx="2667000" cy="120032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chemeClr val="dk1"/>
                </a:solidFill>
                <a:latin typeface="Arial"/>
                <a:ea typeface="Arial"/>
                <a:cs typeface="Arial"/>
                <a:sym typeface="Arial"/>
              </a:rPr>
              <a:t>Average Monthly Temperature of land and ocean</a:t>
            </a:r>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p2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C00000"/>
              </a:buClr>
              <a:buSzPts val="4400"/>
              <a:buFont typeface="Times New Roman"/>
              <a:buNone/>
            </a:pPr>
            <a:r>
              <a:rPr lang="en-US"/>
              <a:t>Attribute and Measurement </a:t>
            </a:r>
            <a:r>
              <a:rPr lang="en-US">
                <a:solidFill>
                  <a:srgbClr val="C00000"/>
                </a:solidFill>
              </a:rPr>
              <a:t>Scale</a:t>
            </a:r>
            <a:endParaRPr/>
          </a:p>
        </p:txBody>
      </p:sp>
      <p:sp>
        <p:nvSpPr>
          <p:cNvPr id="245" name="Google Shape;245;p28"/>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rgbClr val="C00000"/>
              </a:buClr>
              <a:buSzPts val="2800"/>
              <a:buChar char="•"/>
            </a:pPr>
            <a:r>
              <a:rPr lang="en-US">
                <a:solidFill>
                  <a:srgbClr val="C00000"/>
                </a:solidFill>
              </a:rPr>
              <a:t>Attribute</a:t>
            </a:r>
            <a:r>
              <a:rPr lang="en-US"/>
              <a:t> </a:t>
            </a:r>
            <a:endParaRPr/>
          </a:p>
          <a:p>
            <a:pPr marL="685800" lvl="1" indent="-228600" algn="l" rtl="0">
              <a:lnSpc>
                <a:spcPct val="90000"/>
              </a:lnSpc>
              <a:spcBef>
                <a:spcPts val="500"/>
              </a:spcBef>
              <a:spcAft>
                <a:spcPts val="0"/>
              </a:spcAft>
              <a:buClr>
                <a:schemeClr val="dk1"/>
              </a:buClr>
              <a:buSzPts val="2400"/>
              <a:buChar char="•"/>
            </a:pPr>
            <a:r>
              <a:rPr lang="en-US"/>
              <a:t>A property or characteristic of an object that may vary, either from one object to another or from one time to another. </a:t>
            </a:r>
            <a:endParaRPr/>
          </a:p>
          <a:p>
            <a:pPr marL="228600" lvl="0" indent="-228600" algn="l" rtl="0">
              <a:lnSpc>
                <a:spcPct val="90000"/>
              </a:lnSpc>
              <a:spcBef>
                <a:spcPts val="1000"/>
              </a:spcBef>
              <a:spcAft>
                <a:spcPts val="0"/>
              </a:spcAft>
              <a:buClr>
                <a:srgbClr val="C00000"/>
              </a:buClr>
              <a:buSzPts val="2800"/>
              <a:buChar char="•"/>
            </a:pPr>
            <a:r>
              <a:rPr lang="en-US">
                <a:solidFill>
                  <a:srgbClr val="C00000"/>
                </a:solidFill>
              </a:rPr>
              <a:t>Measurement scale </a:t>
            </a:r>
            <a:endParaRPr/>
          </a:p>
          <a:p>
            <a:pPr marL="685800" lvl="1" indent="-228600" algn="l" rtl="0">
              <a:lnSpc>
                <a:spcPct val="90000"/>
              </a:lnSpc>
              <a:spcBef>
                <a:spcPts val="500"/>
              </a:spcBef>
              <a:spcAft>
                <a:spcPts val="0"/>
              </a:spcAft>
              <a:buClr>
                <a:schemeClr val="dk1"/>
              </a:buClr>
              <a:buSzPts val="2400"/>
              <a:buChar char="•"/>
            </a:pPr>
            <a:r>
              <a:rPr lang="en-US"/>
              <a:t>A rule (function) that associates a numerical or symbolic value with an attribute of an object.</a:t>
            </a:r>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2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C00000"/>
              </a:buClr>
              <a:buSzPts val="4400"/>
              <a:buFont typeface="Times New Roman"/>
              <a:buNone/>
            </a:pPr>
            <a:r>
              <a:rPr lang="en-US"/>
              <a:t>Attribute Values</a:t>
            </a:r>
            <a:endParaRPr/>
          </a:p>
        </p:txBody>
      </p:sp>
      <p:sp>
        <p:nvSpPr>
          <p:cNvPr id="251" name="Google Shape;251;p29"/>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a:t>Attribute values are numbers or symbols assigned to an attribute for a particular object</a:t>
            </a:r>
            <a:endParaRPr/>
          </a:p>
          <a:p>
            <a:pPr marL="2057400" lvl="4" indent="-114300" algn="l" rtl="0">
              <a:lnSpc>
                <a:spcPct val="90000"/>
              </a:lnSpc>
              <a:spcBef>
                <a:spcPts val="500"/>
              </a:spcBef>
              <a:spcAft>
                <a:spcPts val="0"/>
              </a:spcAft>
              <a:buClr>
                <a:schemeClr val="dk1"/>
              </a:buClr>
              <a:buSzPts val="1800"/>
              <a:buNone/>
            </a:pPr>
            <a:endParaRPr/>
          </a:p>
          <a:p>
            <a:pPr marL="228600" lvl="0" indent="-228600" algn="l" rtl="0">
              <a:lnSpc>
                <a:spcPct val="90000"/>
              </a:lnSpc>
              <a:spcBef>
                <a:spcPts val="1000"/>
              </a:spcBef>
              <a:spcAft>
                <a:spcPts val="0"/>
              </a:spcAft>
              <a:buClr>
                <a:schemeClr val="dk1"/>
              </a:buClr>
              <a:buSzPts val="2800"/>
              <a:buChar char="•"/>
            </a:pPr>
            <a:r>
              <a:rPr lang="en-US"/>
              <a:t>Distinction between attributes and attribute values</a:t>
            </a:r>
            <a:endParaRPr/>
          </a:p>
          <a:p>
            <a:pPr marL="685800" lvl="1" indent="-228600" algn="l" rtl="0">
              <a:lnSpc>
                <a:spcPct val="90000"/>
              </a:lnSpc>
              <a:spcBef>
                <a:spcPts val="500"/>
              </a:spcBef>
              <a:spcAft>
                <a:spcPts val="0"/>
              </a:spcAft>
              <a:buClr>
                <a:schemeClr val="dk1"/>
              </a:buClr>
              <a:buSzPts val="2400"/>
              <a:buChar char="•"/>
            </a:pPr>
            <a:r>
              <a:rPr lang="en-US"/>
              <a:t>Same attribute can be mapped to different attribute values</a:t>
            </a:r>
            <a:endParaRPr/>
          </a:p>
          <a:p>
            <a:pPr marL="1143000" lvl="2" indent="-228600" algn="l" rtl="0">
              <a:lnSpc>
                <a:spcPct val="90000"/>
              </a:lnSpc>
              <a:spcBef>
                <a:spcPts val="500"/>
              </a:spcBef>
              <a:spcAft>
                <a:spcPts val="0"/>
              </a:spcAft>
              <a:buClr>
                <a:schemeClr val="dk1"/>
              </a:buClr>
              <a:buSzPts val="2000"/>
              <a:buChar char="•"/>
            </a:pPr>
            <a:r>
              <a:rPr lang="en-US"/>
              <a:t> Example: height can be measured in feet or meters</a:t>
            </a:r>
            <a:endParaRPr/>
          </a:p>
          <a:p>
            <a:pPr marL="685800" lvl="1" indent="-228600" algn="l" rtl="0">
              <a:lnSpc>
                <a:spcPct val="90000"/>
              </a:lnSpc>
              <a:spcBef>
                <a:spcPts val="500"/>
              </a:spcBef>
              <a:spcAft>
                <a:spcPts val="0"/>
              </a:spcAft>
              <a:buClr>
                <a:schemeClr val="dk1"/>
              </a:buClr>
              <a:buSzPts val="2400"/>
              <a:buChar char="•"/>
            </a:pPr>
            <a:r>
              <a:rPr lang="en-US"/>
              <a:t>Different attributes can be mapped to the same set of values</a:t>
            </a:r>
            <a:endParaRPr/>
          </a:p>
          <a:p>
            <a:pPr marL="1143000" lvl="2" indent="-228600" algn="l" rtl="0">
              <a:lnSpc>
                <a:spcPct val="90000"/>
              </a:lnSpc>
              <a:spcBef>
                <a:spcPts val="500"/>
              </a:spcBef>
              <a:spcAft>
                <a:spcPts val="0"/>
              </a:spcAft>
              <a:buClr>
                <a:schemeClr val="dk1"/>
              </a:buClr>
              <a:buSzPts val="2000"/>
              <a:buChar char="•"/>
            </a:pPr>
            <a:r>
              <a:rPr lang="en-US"/>
              <a:t> Example: Attribute values for ID and age are integers</a:t>
            </a:r>
            <a:endParaRPr/>
          </a:p>
          <a:p>
            <a:pPr marL="685800" lvl="1" indent="-228600" algn="l" rtl="0">
              <a:lnSpc>
                <a:spcPct val="90000"/>
              </a:lnSpc>
              <a:spcBef>
                <a:spcPts val="500"/>
              </a:spcBef>
              <a:spcAft>
                <a:spcPts val="0"/>
              </a:spcAft>
              <a:buClr>
                <a:schemeClr val="dk1"/>
              </a:buClr>
              <a:buSzPts val="2400"/>
              <a:buChar char="•"/>
            </a:pPr>
            <a:r>
              <a:rPr lang="en-US"/>
              <a:t> But properties of attribute can be different than the properties of the values used to represent the attribute</a:t>
            </a:r>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3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C00000"/>
              </a:buClr>
              <a:buSzPts val="4400"/>
              <a:buFont typeface="Times New Roman"/>
              <a:buNone/>
            </a:pPr>
            <a:r>
              <a:rPr lang="en-US"/>
              <a:t>Measurement of Length </a:t>
            </a:r>
            <a:endParaRPr/>
          </a:p>
        </p:txBody>
      </p:sp>
      <p:sp>
        <p:nvSpPr>
          <p:cNvPr id="257" name="Google Shape;257;p30"/>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a:t>The way you measure an attribute may not match the attributes properties.</a:t>
            </a:r>
            <a:endParaRPr/>
          </a:p>
          <a:p>
            <a:pPr marL="685800" lvl="1" indent="-76200" algn="l" rtl="0">
              <a:lnSpc>
                <a:spcPct val="90000"/>
              </a:lnSpc>
              <a:spcBef>
                <a:spcPts val="500"/>
              </a:spcBef>
              <a:spcAft>
                <a:spcPts val="0"/>
              </a:spcAft>
              <a:buClr>
                <a:schemeClr val="dk1"/>
              </a:buClr>
              <a:buSzPts val="2400"/>
              <a:buNone/>
            </a:pPr>
            <a:endParaRPr/>
          </a:p>
          <a:p>
            <a:pPr marL="685800" lvl="1" indent="-76200" algn="l" rtl="0">
              <a:lnSpc>
                <a:spcPct val="90000"/>
              </a:lnSpc>
              <a:spcBef>
                <a:spcPts val="500"/>
              </a:spcBef>
              <a:spcAft>
                <a:spcPts val="0"/>
              </a:spcAft>
              <a:buClr>
                <a:schemeClr val="dk1"/>
              </a:buClr>
              <a:buSzPts val="2400"/>
              <a:buNone/>
            </a:pPr>
            <a:endParaRPr/>
          </a:p>
        </p:txBody>
      </p:sp>
      <p:pic>
        <p:nvPicPr>
          <p:cNvPr id="258" name="Google Shape;258;p30"/>
          <p:cNvPicPr preferRelativeResize="0"/>
          <p:nvPr/>
        </p:nvPicPr>
        <p:blipFill rotWithShape="1">
          <a:blip r:embed="rId3">
            <a:alphaModFix/>
          </a:blip>
          <a:srcRect/>
          <a:stretch/>
        </p:blipFill>
        <p:spPr>
          <a:xfrm>
            <a:off x="2772344" y="2534619"/>
            <a:ext cx="7592881" cy="3958256"/>
          </a:xfrm>
          <a:prstGeom prst="rect">
            <a:avLst/>
          </a:prstGeom>
          <a:noFill/>
          <a:ln>
            <a:noFill/>
          </a:ln>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C00000"/>
              </a:buClr>
              <a:buSzPts val="4400"/>
              <a:buFont typeface="Times New Roman"/>
              <a:buNone/>
            </a:pPr>
            <a:r>
              <a:rPr lang="en-US"/>
              <a:t>Outline</a:t>
            </a:r>
            <a:endParaRPr/>
          </a:p>
        </p:txBody>
      </p:sp>
      <p:sp>
        <p:nvSpPr>
          <p:cNvPr id="99" name="Google Shape;99;p1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a:t>Introduction</a:t>
            </a:r>
            <a:endParaRPr/>
          </a:p>
          <a:p>
            <a:pPr marL="685800" lvl="1" indent="-228600" algn="l" rtl="0">
              <a:lnSpc>
                <a:spcPct val="90000"/>
              </a:lnSpc>
              <a:spcBef>
                <a:spcPts val="500"/>
              </a:spcBef>
              <a:spcAft>
                <a:spcPts val="0"/>
              </a:spcAft>
              <a:buClr>
                <a:schemeClr val="dk1"/>
              </a:buClr>
              <a:buSzPts val="2400"/>
              <a:buChar char="•"/>
            </a:pPr>
            <a:r>
              <a:rPr lang="en-US"/>
              <a:t>Data</a:t>
            </a:r>
            <a:endParaRPr/>
          </a:p>
          <a:p>
            <a:pPr marL="685800" lvl="1" indent="-228600" algn="l" rtl="0">
              <a:lnSpc>
                <a:spcPct val="90000"/>
              </a:lnSpc>
              <a:spcBef>
                <a:spcPts val="500"/>
              </a:spcBef>
              <a:spcAft>
                <a:spcPts val="0"/>
              </a:spcAft>
              <a:buClr>
                <a:schemeClr val="dk1"/>
              </a:buClr>
              <a:buSzPts val="2400"/>
              <a:buChar char="•"/>
            </a:pPr>
            <a:r>
              <a:rPr lang="en-US"/>
              <a:t>Category of data</a:t>
            </a:r>
            <a:endParaRPr/>
          </a:p>
          <a:p>
            <a:pPr marL="228600" lvl="0" indent="-228600" algn="l" rtl="0">
              <a:lnSpc>
                <a:spcPct val="90000"/>
              </a:lnSpc>
              <a:spcBef>
                <a:spcPts val="1000"/>
              </a:spcBef>
              <a:spcAft>
                <a:spcPts val="0"/>
              </a:spcAft>
              <a:buClr>
                <a:schemeClr val="dk1"/>
              </a:buClr>
              <a:buSzPts val="2800"/>
              <a:buChar char="•"/>
            </a:pPr>
            <a:r>
              <a:rPr lang="en-US"/>
              <a:t>Data and acquisition</a:t>
            </a:r>
            <a:endParaRPr/>
          </a:p>
          <a:p>
            <a:pPr marL="228600" lvl="0" indent="-228600" algn="l" rtl="0">
              <a:lnSpc>
                <a:spcPct val="90000"/>
              </a:lnSpc>
              <a:spcBef>
                <a:spcPts val="1000"/>
              </a:spcBef>
              <a:spcAft>
                <a:spcPts val="0"/>
              </a:spcAft>
              <a:buClr>
                <a:schemeClr val="dk1"/>
              </a:buClr>
              <a:buSzPts val="2800"/>
              <a:buChar char="•"/>
            </a:pPr>
            <a:r>
              <a:rPr lang="en-US"/>
              <a:t>Attributes and Objects</a:t>
            </a:r>
            <a:endParaRPr/>
          </a:p>
          <a:p>
            <a:pPr marL="228600" lvl="0" indent="-228600" algn="l" rtl="0">
              <a:lnSpc>
                <a:spcPct val="90000"/>
              </a:lnSpc>
              <a:spcBef>
                <a:spcPts val="1000"/>
              </a:spcBef>
              <a:spcAft>
                <a:spcPts val="0"/>
              </a:spcAft>
              <a:buClr>
                <a:schemeClr val="dk1"/>
              </a:buClr>
              <a:buSzPts val="2800"/>
              <a:buChar char="•"/>
            </a:pPr>
            <a:r>
              <a:rPr lang="en-US"/>
              <a:t>Types of Data</a:t>
            </a:r>
            <a:endParaRPr/>
          </a:p>
          <a:p>
            <a:pPr marL="228600" lvl="0" indent="-228600" algn="l" rtl="0">
              <a:lnSpc>
                <a:spcPct val="90000"/>
              </a:lnSpc>
              <a:spcBef>
                <a:spcPts val="1000"/>
              </a:spcBef>
              <a:spcAft>
                <a:spcPts val="0"/>
              </a:spcAft>
              <a:buClr>
                <a:schemeClr val="dk1"/>
              </a:buClr>
              <a:buSzPts val="2800"/>
              <a:buChar char="•"/>
            </a:pPr>
            <a:r>
              <a:rPr lang="en-US"/>
              <a:t>Data Quality</a:t>
            </a:r>
            <a:endParaRPr/>
          </a:p>
          <a:p>
            <a:pPr marL="228600" lvl="0" indent="-228600" algn="l" rtl="0">
              <a:lnSpc>
                <a:spcPct val="90000"/>
              </a:lnSpc>
              <a:spcBef>
                <a:spcPts val="1000"/>
              </a:spcBef>
              <a:spcAft>
                <a:spcPts val="0"/>
              </a:spcAft>
              <a:buClr>
                <a:schemeClr val="dk1"/>
              </a:buClr>
              <a:buSzPts val="2800"/>
              <a:buChar char="•"/>
            </a:pPr>
            <a:r>
              <a:rPr lang="en-US"/>
              <a:t>Data Preprocessing</a:t>
            </a:r>
            <a:endParaRPr/>
          </a:p>
          <a:p>
            <a:pPr marL="228600" lvl="0" indent="-228600" algn="l" rtl="0">
              <a:lnSpc>
                <a:spcPct val="90000"/>
              </a:lnSpc>
              <a:spcBef>
                <a:spcPts val="1000"/>
              </a:spcBef>
              <a:spcAft>
                <a:spcPts val="0"/>
              </a:spcAft>
              <a:buClr>
                <a:schemeClr val="dk1"/>
              </a:buClr>
              <a:buSzPts val="2800"/>
              <a:buChar char="•"/>
            </a:pPr>
            <a:r>
              <a:rPr lang="en-US"/>
              <a:t>Data Mining</a:t>
            </a:r>
            <a:endParaRPr/>
          </a:p>
          <a:p>
            <a:pPr marL="228600" lvl="0" indent="-228600" algn="l" rtl="0">
              <a:lnSpc>
                <a:spcPct val="90000"/>
              </a:lnSpc>
              <a:spcBef>
                <a:spcPts val="1000"/>
              </a:spcBef>
              <a:spcAft>
                <a:spcPts val="0"/>
              </a:spcAft>
              <a:buClr>
                <a:schemeClr val="dk1"/>
              </a:buClr>
              <a:buSzPts val="2800"/>
              <a:buFont typeface="Arial"/>
              <a:buNone/>
            </a:pPr>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3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C00000"/>
              </a:buClr>
              <a:buSzPts val="4400"/>
              <a:buFont typeface="Times New Roman"/>
              <a:buNone/>
            </a:pPr>
            <a:r>
              <a:rPr lang="en-US"/>
              <a:t>Types of Attributes </a:t>
            </a:r>
            <a:endParaRPr/>
          </a:p>
        </p:txBody>
      </p:sp>
      <p:sp>
        <p:nvSpPr>
          <p:cNvPr id="264" name="Google Shape;264;p3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dirty="0"/>
              <a:t>There are different types of attributes</a:t>
            </a:r>
            <a:endParaRPr dirty="0"/>
          </a:p>
          <a:p>
            <a:pPr marL="685800" lvl="1" indent="-228600" algn="l" rtl="0">
              <a:lnSpc>
                <a:spcPct val="90000"/>
              </a:lnSpc>
              <a:spcBef>
                <a:spcPts val="500"/>
              </a:spcBef>
              <a:spcAft>
                <a:spcPts val="0"/>
              </a:spcAft>
              <a:buClr>
                <a:srgbClr val="C00000"/>
              </a:buClr>
              <a:buSzPts val="2400"/>
              <a:buChar char="•"/>
            </a:pPr>
            <a:r>
              <a:rPr lang="en-US" dirty="0">
                <a:solidFill>
                  <a:srgbClr val="C00000"/>
                </a:solidFill>
              </a:rPr>
              <a:t>Nominal</a:t>
            </a:r>
            <a:endParaRPr dirty="0"/>
          </a:p>
          <a:p>
            <a:pPr marL="1143000" lvl="2" indent="-228600" algn="l" rtl="0">
              <a:lnSpc>
                <a:spcPct val="90000"/>
              </a:lnSpc>
              <a:spcBef>
                <a:spcPts val="500"/>
              </a:spcBef>
              <a:spcAft>
                <a:spcPts val="0"/>
              </a:spcAft>
              <a:buClr>
                <a:schemeClr val="dk1"/>
              </a:buClr>
              <a:buSzPts val="2000"/>
              <a:buChar char="•"/>
            </a:pPr>
            <a:r>
              <a:rPr lang="en-US" dirty="0"/>
              <a:t>Examples: ID numbers, eye color, zip codes</a:t>
            </a:r>
            <a:endParaRPr dirty="0"/>
          </a:p>
          <a:p>
            <a:pPr marL="685800" lvl="1" indent="-228600" algn="l" rtl="0">
              <a:lnSpc>
                <a:spcPct val="90000"/>
              </a:lnSpc>
              <a:spcBef>
                <a:spcPts val="500"/>
              </a:spcBef>
              <a:spcAft>
                <a:spcPts val="0"/>
              </a:spcAft>
              <a:buClr>
                <a:srgbClr val="C00000"/>
              </a:buClr>
              <a:buSzPts val="2400"/>
              <a:buChar char="•"/>
            </a:pPr>
            <a:r>
              <a:rPr lang="en-US" dirty="0">
                <a:solidFill>
                  <a:srgbClr val="C00000"/>
                </a:solidFill>
              </a:rPr>
              <a:t>Ordinal</a:t>
            </a:r>
            <a:endParaRPr dirty="0"/>
          </a:p>
          <a:p>
            <a:pPr marL="1143000" lvl="2" indent="-228600" algn="l" rtl="0">
              <a:lnSpc>
                <a:spcPct val="90000"/>
              </a:lnSpc>
              <a:spcBef>
                <a:spcPts val="500"/>
              </a:spcBef>
              <a:spcAft>
                <a:spcPts val="0"/>
              </a:spcAft>
              <a:buClr>
                <a:schemeClr val="dk1"/>
              </a:buClr>
              <a:buSzPts val="2000"/>
              <a:buChar char="•"/>
            </a:pPr>
            <a:r>
              <a:rPr lang="en-US" dirty="0"/>
              <a:t>Examples: rankings (e.g., taste of potato chips on a scale from 1-10), grades, height {tall, medium, short}</a:t>
            </a:r>
            <a:endParaRPr dirty="0"/>
          </a:p>
          <a:p>
            <a:pPr marL="685800" lvl="1" indent="-228600" algn="l" rtl="0">
              <a:lnSpc>
                <a:spcPct val="90000"/>
              </a:lnSpc>
              <a:spcBef>
                <a:spcPts val="500"/>
              </a:spcBef>
              <a:spcAft>
                <a:spcPts val="0"/>
              </a:spcAft>
              <a:buClr>
                <a:srgbClr val="C00000"/>
              </a:buClr>
              <a:buSzPts val="2400"/>
              <a:buChar char="•"/>
            </a:pPr>
            <a:r>
              <a:rPr lang="en-US" dirty="0">
                <a:solidFill>
                  <a:srgbClr val="C00000"/>
                </a:solidFill>
              </a:rPr>
              <a:t>Interval</a:t>
            </a:r>
            <a:endParaRPr dirty="0"/>
          </a:p>
          <a:p>
            <a:pPr marL="1143000" lvl="2" indent="-228600" algn="l" rtl="0">
              <a:lnSpc>
                <a:spcPct val="90000"/>
              </a:lnSpc>
              <a:spcBef>
                <a:spcPts val="500"/>
              </a:spcBef>
              <a:spcAft>
                <a:spcPts val="0"/>
              </a:spcAft>
              <a:buClr>
                <a:schemeClr val="dk1"/>
              </a:buClr>
              <a:buSzPts val="2000"/>
              <a:buChar char="•"/>
            </a:pPr>
            <a:r>
              <a:rPr lang="en-US" dirty="0"/>
              <a:t>Examples: calendar dates, temperatures in Celsius or Fahrenheit.</a:t>
            </a:r>
            <a:endParaRPr dirty="0"/>
          </a:p>
          <a:p>
            <a:pPr marL="685800" lvl="1" indent="-228600" algn="l" rtl="0">
              <a:lnSpc>
                <a:spcPct val="90000"/>
              </a:lnSpc>
              <a:spcBef>
                <a:spcPts val="500"/>
              </a:spcBef>
              <a:spcAft>
                <a:spcPts val="0"/>
              </a:spcAft>
              <a:buClr>
                <a:srgbClr val="C00000"/>
              </a:buClr>
              <a:buSzPts val="2400"/>
              <a:buChar char="•"/>
            </a:pPr>
            <a:r>
              <a:rPr lang="en-US" dirty="0">
                <a:solidFill>
                  <a:srgbClr val="C00000"/>
                </a:solidFill>
              </a:rPr>
              <a:t>Ratio</a:t>
            </a:r>
            <a:endParaRPr dirty="0"/>
          </a:p>
          <a:p>
            <a:pPr marL="1143000" lvl="2" indent="-228600" algn="l" rtl="0">
              <a:lnSpc>
                <a:spcPct val="90000"/>
              </a:lnSpc>
              <a:spcBef>
                <a:spcPts val="500"/>
              </a:spcBef>
              <a:spcAft>
                <a:spcPts val="0"/>
              </a:spcAft>
              <a:buClr>
                <a:schemeClr val="dk1"/>
              </a:buClr>
              <a:buSzPts val="2000"/>
              <a:buChar char="•"/>
            </a:pPr>
            <a:r>
              <a:rPr lang="en-US" dirty="0"/>
              <a:t>Examples: temperature in Kelvin, length, counts, elapsed time (e.g., time to run a race) </a:t>
            </a:r>
            <a:endParaRPr dirty="0"/>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p3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C00000"/>
              </a:buClr>
              <a:buSzPts val="4400"/>
              <a:buFont typeface="Times New Roman"/>
              <a:buNone/>
            </a:pPr>
            <a:r>
              <a:rPr lang="en-US"/>
              <a:t>Properties of Attribute Values </a:t>
            </a:r>
            <a:endParaRPr/>
          </a:p>
        </p:txBody>
      </p:sp>
      <p:sp>
        <p:nvSpPr>
          <p:cNvPr id="270" name="Google Shape;270;p32"/>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lnSpcReduction="10000"/>
          </a:bodyPr>
          <a:lstStyle/>
          <a:p>
            <a:pPr marL="228600" lvl="0" indent="-228600" algn="l" rtl="0">
              <a:lnSpc>
                <a:spcPct val="90000"/>
              </a:lnSpc>
              <a:spcBef>
                <a:spcPts val="0"/>
              </a:spcBef>
              <a:spcAft>
                <a:spcPts val="0"/>
              </a:spcAft>
              <a:buClr>
                <a:schemeClr val="dk1"/>
              </a:buClr>
              <a:buSzPts val="2800"/>
              <a:buChar char="•"/>
            </a:pPr>
            <a:r>
              <a:rPr lang="en-US"/>
              <a:t>The type of an attribute depends on which of the following properties/operations it possesses:</a:t>
            </a:r>
            <a:endParaRPr/>
          </a:p>
          <a:p>
            <a:pPr marL="685800" lvl="1" indent="-228600" algn="l" rtl="0">
              <a:lnSpc>
                <a:spcPct val="90000"/>
              </a:lnSpc>
              <a:spcBef>
                <a:spcPts val="500"/>
              </a:spcBef>
              <a:spcAft>
                <a:spcPts val="0"/>
              </a:spcAft>
              <a:buClr>
                <a:schemeClr val="dk1"/>
              </a:buClr>
              <a:buSzPts val="2400"/>
              <a:buChar char="•"/>
            </a:pPr>
            <a:r>
              <a:rPr lang="en-US"/>
              <a:t>Distinctness:  				=  ≠		</a:t>
            </a:r>
            <a:endParaRPr/>
          </a:p>
          <a:p>
            <a:pPr marL="685800" lvl="1" indent="-228600" algn="l" rtl="0">
              <a:lnSpc>
                <a:spcPct val="90000"/>
              </a:lnSpc>
              <a:spcBef>
                <a:spcPts val="500"/>
              </a:spcBef>
              <a:spcAft>
                <a:spcPts val="0"/>
              </a:spcAft>
              <a:buClr>
                <a:schemeClr val="dk1"/>
              </a:buClr>
              <a:buSzPts val="2400"/>
              <a:buChar char="•"/>
            </a:pPr>
            <a:r>
              <a:rPr lang="en-US"/>
              <a:t>Order:  					&lt;  &gt;  		</a:t>
            </a:r>
            <a:endParaRPr/>
          </a:p>
          <a:p>
            <a:pPr marL="685800" lvl="1" indent="-228600" algn="l" rtl="0">
              <a:lnSpc>
                <a:spcPct val="90000"/>
              </a:lnSpc>
              <a:spcBef>
                <a:spcPts val="500"/>
              </a:spcBef>
              <a:spcAft>
                <a:spcPts val="0"/>
              </a:spcAft>
              <a:buClr>
                <a:schemeClr val="dk1"/>
              </a:buClr>
              <a:buSzPts val="2400"/>
              <a:buChar char="•"/>
            </a:pPr>
            <a:r>
              <a:rPr lang="en-US"/>
              <a:t>Differences are meaningful : 		+  -</a:t>
            </a:r>
            <a:endParaRPr/>
          </a:p>
          <a:p>
            <a:pPr marL="685800" lvl="1" indent="-228600" algn="l" rtl="0">
              <a:lnSpc>
                <a:spcPct val="90000"/>
              </a:lnSpc>
              <a:spcBef>
                <a:spcPts val="500"/>
              </a:spcBef>
              <a:spcAft>
                <a:spcPts val="0"/>
              </a:spcAft>
              <a:buClr>
                <a:schemeClr val="dk1"/>
              </a:buClr>
              <a:buSzPts val="2400"/>
              <a:buChar char="•"/>
            </a:pPr>
            <a:r>
              <a:rPr lang="en-US"/>
              <a:t>Ratios are meaningful:			 *  /</a:t>
            </a:r>
            <a:br>
              <a:rPr lang="en-US"/>
            </a:br>
            <a:endParaRPr/>
          </a:p>
          <a:p>
            <a:pPr marL="2057400" lvl="4" indent="-114300" algn="l" rtl="0">
              <a:lnSpc>
                <a:spcPct val="90000"/>
              </a:lnSpc>
              <a:spcBef>
                <a:spcPts val="500"/>
              </a:spcBef>
              <a:spcAft>
                <a:spcPts val="0"/>
              </a:spcAft>
              <a:buClr>
                <a:schemeClr val="dk1"/>
              </a:buClr>
              <a:buSzPts val="1800"/>
              <a:buNone/>
            </a:pPr>
            <a:endParaRPr/>
          </a:p>
          <a:p>
            <a:pPr marL="685800" lvl="1" indent="-228600" algn="l" rtl="0">
              <a:lnSpc>
                <a:spcPct val="90000"/>
              </a:lnSpc>
              <a:spcBef>
                <a:spcPts val="500"/>
              </a:spcBef>
              <a:spcAft>
                <a:spcPts val="0"/>
              </a:spcAft>
              <a:buClr>
                <a:srgbClr val="C00000"/>
              </a:buClr>
              <a:buSzPts val="2400"/>
              <a:buChar char="•"/>
            </a:pPr>
            <a:r>
              <a:rPr lang="en-US">
                <a:solidFill>
                  <a:srgbClr val="C00000"/>
                </a:solidFill>
              </a:rPr>
              <a:t>Nominal attribute</a:t>
            </a:r>
            <a:r>
              <a:rPr lang="en-US"/>
              <a:t>: distinctness</a:t>
            </a:r>
            <a:endParaRPr/>
          </a:p>
          <a:p>
            <a:pPr marL="685800" lvl="1" indent="-228600" algn="l" rtl="0">
              <a:lnSpc>
                <a:spcPct val="90000"/>
              </a:lnSpc>
              <a:spcBef>
                <a:spcPts val="500"/>
              </a:spcBef>
              <a:spcAft>
                <a:spcPts val="0"/>
              </a:spcAft>
              <a:buClr>
                <a:srgbClr val="C00000"/>
              </a:buClr>
              <a:buSzPts val="2400"/>
              <a:buChar char="•"/>
            </a:pPr>
            <a:r>
              <a:rPr lang="en-US">
                <a:solidFill>
                  <a:srgbClr val="C00000"/>
                </a:solidFill>
              </a:rPr>
              <a:t>Ordinal attribute</a:t>
            </a:r>
            <a:r>
              <a:rPr lang="en-US"/>
              <a:t>: distinctness &amp; order</a:t>
            </a:r>
            <a:endParaRPr/>
          </a:p>
          <a:p>
            <a:pPr marL="685800" lvl="1" indent="-228600" algn="l" rtl="0">
              <a:lnSpc>
                <a:spcPct val="90000"/>
              </a:lnSpc>
              <a:spcBef>
                <a:spcPts val="500"/>
              </a:spcBef>
              <a:spcAft>
                <a:spcPts val="0"/>
              </a:spcAft>
              <a:buClr>
                <a:srgbClr val="C00000"/>
              </a:buClr>
              <a:buSzPts val="2400"/>
              <a:buChar char="•"/>
            </a:pPr>
            <a:r>
              <a:rPr lang="en-US">
                <a:solidFill>
                  <a:srgbClr val="C00000"/>
                </a:solidFill>
              </a:rPr>
              <a:t>Interval attribute</a:t>
            </a:r>
            <a:r>
              <a:rPr lang="en-US"/>
              <a:t>: distinctness, order &amp; meaningful differences</a:t>
            </a:r>
            <a:endParaRPr/>
          </a:p>
          <a:p>
            <a:pPr marL="685800" lvl="1" indent="-228600" algn="l" rtl="0">
              <a:lnSpc>
                <a:spcPct val="90000"/>
              </a:lnSpc>
              <a:spcBef>
                <a:spcPts val="500"/>
              </a:spcBef>
              <a:spcAft>
                <a:spcPts val="0"/>
              </a:spcAft>
              <a:buClr>
                <a:srgbClr val="C00000"/>
              </a:buClr>
              <a:buSzPts val="2400"/>
              <a:buChar char="•"/>
            </a:pPr>
            <a:r>
              <a:rPr lang="en-US">
                <a:solidFill>
                  <a:srgbClr val="C00000"/>
                </a:solidFill>
              </a:rPr>
              <a:t>Ratio attribute</a:t>
            </a:r>
            <a:r>
              <a:rPr lang="en-US"/>
              <a:t>: all 4 properties/operations</a:t>
            </a:r>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3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C00000"/>
              </a:buClr>
              <a:buSzPts val="4400"/>
              <a:buFont typeface="Times New Roman"/>
              <a:buNone/>
            </a:pPr>
            <a:r>
              <a:rPr lang="en-US"/>
              <a:t>Difference Between Ratio and Interval </a:t>
            </a:r>
            <a:endParaRPr/>
          </a:p>
        </p:txBody>
      </p:sp>
      <p:sp>
        <p:nvSpPr>
          <p:cNvPr id="276" name="Google Shape;276;p3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dirty="0"/>
              <a:t>Is it physically meaningful to say that a temperature of 10 ° is twice that of 5° on </a:t>
            </a:r>
            <a:endParaRPr dirty="0"/>
          </a:p>
          <a:p>
            <a:pPr marL="685800" lvl="1" indent="-228600" algn="l" rtl="0">
              <a:lnSpc>
                <a:spcPct val="90000"/>
              </a:lnSpc>
              <a:spcBef>
                <a:spcPts val="500"/>
              </a:spcBef>
              <a:spcAft>
                <a:spcPts val="0"/>
              </a:spcAft>
              <a:buClr>
                <a:schemeClr val="dk1"/>
              </a:buClr>
              <a:buSzPts val="2400"/>
              <a:buChar char="•"/>
            </a:pPr>
            <a:r>
              <a:rPr lang="en-US" dirty="0"/>
              <a:t>the Celsius scale</a:t>
            </a:r>
            <a:r>
              <a:rPr lang="en-US" dirty="0" smtClean="0"/>
              <a:t>? </a:t>
            </a:r>
            <a:endParaRPr dirty="0"/>
          </a:p>
          <a:p>
            <a:pPr marL="685800" lvl="1" indent="-228600" algn="l" rtl="0">
              <a:lnSpc>
                <a:spcPct val="90000"/>
              </a:lnSpc>
              <a:spcBef>
                <a:spcPts val="500"/>
              </a:spcBef>
              <a:spcAft>
                <a:spcPts val="0"/>
              </a:spcAft>
              <a:buClr>
                <a:schemeClr val="dk1"/>
              </a:buClr>
              <a:buSzPts val="2400"/>
              <a:buChar char="•"/>
            </a:pPr>
            <a:r>
              <a:rPr lang="en-US" dirty="0"/>
              <a:t>the Fahrenheit scale?</a:t>
            </a:r>
            <a:endParaRPr dirty="0"/>
          </a:p>
          <a:p>
            <a:pPr marL="685800" lvl="1" indent="-228600" algn="l" rtl="0">
              <a:lnSpc>
                <a:spcPct val="90000"/>
              </a:lnSpc>
              <a:spcBef>
                <a:spcPts val="500"/>
              </a:spcBef>
              <a:spcAft>
                <a:spcPts val="0"/>
              </a:spcAft>
              <a:buClr>
                <a:schemeClr val="dk1"/>
              </a:buClr>
              <a:buSzPts val="2400"/>
              <a:buChar char="•"/>
            </a:pPr>
            <a:r>
              <a:rPr lang="en-US" dirty="0"/>
              <a:t>the Kelvin scale</a:t>
            </a:r>
            <a:r>
              <a:rPr lang="en-US" dirty="0" smtClean="0"/>
              <a:t>?   </a:t>
            </a:r>
            <a:endParaRPr dirty="0"/>
          </a:p>
          <a:p>
            <a:pPr marL="685800" lvl="1" indent="-76200" algn="l" rtl="0">
              <a:lnSpc>
                <a:spcPct val="90000"/>
              </a:lnSpc>
              <a:spcBef>
                <a:spcPts val="500"/>
              </a:spcBef>
              <a:spcAft>
                <a:spcPts val="0"/>
              </a:spcAft>
              <a:buClr>
                <a:schemeClr val="dk1"/>
              </a:buClr>
              <a:buSzPts val="2400"/>
              <a:buNone/>
            </a:pPr>
            <a:endParaRPr dirty="0"/>
          </a:p>
          <a:p>
            <a:pPr marL="228600" lvl="0" indent="-228600" algn="l" rtl="0">
              <a:lnSpc>
                <a:spcPct val="90000"/>
              </a:lnSpc>
              <a:spcBef>
                <a:spcPts val="1000"/>
              </a:spcBef>
              <a:spcAft>
                <a:spcPts val="0"/>
              </a:spcAft>
              <a:buClr>
                <a:schemeClr val="dk1"/>
              </a:buClr>
              <a:buSzPts val="2800"/>
              <a:buChar char="•"/>
            </a:pPr>
            <a:r>
              <a:rPr lang="en-US" dirty="0"/>
              <a:t>Consider measuring the height above average</a:t>
            </a:r>
            <a:endParaRPr dirty="0"/>
          </a:p>
          <a:p>
            <a:pPr marL="685800" lvl="1" indent="-228600" algn="l" rtl="0">
              <a:lnSpc>
                <a:spcPct val="90000"/>
              </a:lnSpc>
              <a:spcBef>
                <a:spcPts val="500"/>
              </a:spcBef>
              <a:spcAft>
                <a:spcPts val="0"/>
              </a:spcAft>
              <a:buClr>
                <a:schemeClr val="dk1"/>
              </a:buClr>
              <a:buSzPts val="2400"/>
              <a:buChar char="•"/>
            </a:pPr>
            <a:r>
              <a:rPr lang="en-US" dirty="0"/>
              <a:t>If Bill’s height is three inches above average and Bob’s height is six inches above average, then would we say that Bob is twice as tall as Bill?</a:t>
            </a:r>
            <a:endParaRPr dirty="0"/>
          </a:p>
          <a:p>
            <a:pPr marL="685800" lvl="1" indent="-228600" algn="l" rtl="0">
              <a:lnSpc>
                <a:spcPct val="90000"/>
              </a:lnSpc>
              <a:spcBef>
                <a:spcPts val="500"/>
              </a:spcBef>
              <a:spcAft>
                <a:spcPts val="0"/>
              </a:spcAft>
              <a:buClr>
                <a:schemeClr val="dk1"/>
              </a:buClr>
              <a:buSzPts val="2400"/>
              <a:buChar char="•"/>
            </a:pPr>
            <a:r>
              <a:rPr lang="en-US" dirty="0"/>
              <a:t>Is this situation analogous to that of temperature?</a:t>
            </a:r>
            <a:endParaRPr dirty="0"/>
          </a:p>
        </p:txBody>
      </p:sp>
      <p:sp>
        <p:nvSpPr>
          <p:cNvPr id="2" name="TextBox 1"/>
          <p:cNvSpPr txBox="1"/>
          <p:nvPr/>
        </p:nvSpPr>
        <p:spPr>
          <a:xfrm>
            <a:off x="368490" y="4599296"/>
            <a:ext cx="184731" cy="307777"/>
          </a:xfrm>
          <a:prstGeom prst="rect">
            <a:avLst/>
          </a:prstGeom>
          <a:noFill/>
        </p:spPr>
        <p:txBody>
          <a:bodyPr wrap="none" rtlCol="0">
            <a:spAutoFit/>
          </a:bodyPr>
          <a:lstStyle/>
          <a:p>
            <a:endParaRPr lang="en-IN" dirty="0"/>
          </a:p>
        </p:txBody>
      </p:sp>
      <p:sp>
        <p:nvSpPr>
          <p:cNvPr id="3" name="TextBox 2"/>
          <p:cNvSpPr txBox="1"/>
          <p:nvPr/>
        </p:nvSpPr>
        <p:spPr>
          <a:xfrm>
            <a:off x="4255732" y="2641915"/>
            <a:ext cx="6082114" cy="461665"/>
          </a:xfrm>
          <a:prstGeom prst="rect">
            <a:avLst/>
          </a:prstGeom>
          <a:noFill/>
        </p:spPr>
        <p:txBody>
          <a:bodyPr wrap="none" rtlCol="0">
            <a:spAutoFit/>
          </a:bodyPr>
          <a:lstStyle/>
          <a:p>
            <a:r>
              <a:rPr lang="en-IN" sz="2400" dirty="0" smtClean="0">
                <a:solidFill>
                  <a:srgbClr val="FF0000"/>
                </a:solidFill>
                <a:latin typeface="Times New Roman" panose="02020603050405020304" pitchFamily="18" charset="0"/>
                <a:cs typeface="Times New Roman" panose="02020603050405020304" pitchFamily="18" charset="0"/>
              </a:rPr>
              <a:t>NO because it is relative </a:t>
            </a:r>
            <a:r>
              <a:rPr lang="en-IN" sz="2400" dirty="0">
                <a:solidFill>
                  <a:srgbClr val="FF0000"/>
                </a:solidFill>
                <a:latin typeface="Times New Roman" panose="02020603050405020304" pitchFamily="18" charset="0"/>
                <a:cs typeface="Times New Roman" panose="02020603050405020304" pitchFamily="18" charset="0"/>
              </a:rPr>
              <a:t>temperature </a:t>
            </a:r>
            <a:r>
              <a:rPr lang="en-IN" sz="2400" dirty="0" smtClean="0">
                <a:solidFill>
                  <a:srgbClr val="FF0000"/>
                </a:solidFill>
                <a:latin typeface="Times New Roman" panose="02020603050405020304" pitchFamily="18" charset="0"/>
                <a:cs typeface="Times New Roman" panose="02020603050405020304" pitchFamily="18" charset="0"/>
              </a:rPr>
              <a:t>0° to 100°</a:t>
            </a:r>
            <a:endParaRPr lang="en-IN" sz="2400" dirty="0">
              <a:solidFill>
                <a:srgbClr val="FF0000"/>
              </a:solidFill>
              <a:latin typeface="Times New Roman" panose="02020603050405020304" pitchFamily="18" charset="0"/>
              <a:cs typeface="Times New Roman" panose="02020603050405020304" pitchFamily="18" charset="0"/>
            </a:endParaRPr>
          </a:p>
        </p:txBody>
      </p:sp>
      <p:sp>
        <p:nvSpPr>
          <p:cNvPr id="4" name="TextBox 3"/>
          <p:cNvSpPr txBox="1"/>
          <p:nvPr/>
        </p:nvSpPr>
        <p:spPr>
          <a:xfrm>
            <a:off x="4255732" y="3007685"/>
            <a:ext cx="6579045" cy="461665"/>
          </a:xfrm>
          <a:prstGeom prst="rect">
            <a:avLst/>
          </a:prstGeom>
          <a:noFill/>
        </p:spPr>
        <p:txBody>
          <a:bodyPr wrap="none" rtlCol="0">
            <a:spAutoFit/>
          </a:bodyPr>
          <a:lstStyle/>
          <a:p>
            <a:r>
              <a:rPr lang="en-IN" sz="2400" dirty="0" smtClean="0">
                <a:solidFill>
                  <a:srgbClr val="FF0000"/>
                </a:solidFill>
                <a:latin typeface="Times New Roman" panose="02020603050405020304" pitchFamily="18" charset="0"/>
                <a:cs typeface="Times New Roman" panose="02020603050405020304" pitchFamily="18" charset="0"/>
              </a:rPr>
              <a:t>NO because it is relative </a:t>
            </a:r>
            <a:r>
              <a:rPr lang="en-IN" sz="2400" dirty="0">
                <a:solidFill>
                  <a:srgbClr val="FF0000"/>
                </a:solidFill>
                <a:latin typeface="Times New Roman" panose="02020603050405020304" pitchFamily="18" charset="0"/>
                <a:cs typeface="Times New Roman" panose="02020603050405020304" pitchFamily="18" charset="0"/>
              </a:rPr>
              <a:t>temperature </a:t>
            </a:r>
            <a:r>
              <a:rPr lang="en-IN" sz="2400" dirty="0" smtClean="0">
                <a:solidFill>
                  <a:srgbClr val="FF0000"/>
                </a:solidFill>
                <a:latin typeface="Times New Roman" panose="02020603050405020304" pitchFamily="18" charset="0"/>
                <a:cs typeface="Times New Roman" panose="02020603050405020304" pitchFamily="18" charset="0"/>
              </a:rPr>
              <a:t>32°F to 212</a:t>
            </a:r>
            <a:r>
              <a:rPr lang="en-IN" sz="2400" dirty="0">
                <a:solidFill>
                  <a:srgbClr val="FF0000"/>
                </a:solidFill>
                <a:latin typeface="Times New Roman" panose="02020603050405020304" pitchFamily="18" charset="0"/>
                <a:cs typeface="Times New Roman" panose="02020603050405020304" pitchFamily="18" charset="0"/>
              </a:rPr>
              <a:t>°</a:t>
            </a:r>
            <a:r>
              <a:rPr lang="en-IN" sz="2400" dirty="0" smtClean="0">
                <a:solidFill>
                  <a:srgbClr val="FF0000"/>
                </a:solidFill>
                <a:latin typeface="Times New Roman" panose="02020603050405020304" pitchFamily="18" charset="0"/>
                <a:cs typeface="Times New Roman" panose="02020603050405020304" pitchFamily="18" charset="0"/>
              </a:rPr>
              <a:t>F</a:t>
            </a:r>
            <a:endParaRPr lang="en-IN" sz="2400" dirty="0">
              <a:solidFill>
                <a:srgbClr val="FF0000"/>
              </a:solidFill>
              <a:latin typeface="Times New Roman" panose="02020603050405020304" pitchFamily="18" charset="0"/>
              <a:cs typeface="Times New Roman" panose="02020603050405020304" pitchFamily="18" charset="0"/>
            </a:endParaRPr>
          </a:p>
        </p:txBody>
      </p:sp>
      <p:sp>
        <p:nvSpPr>
          <p:cNvPr id="5" name="TextBox 4"/>
          <p:cNvSpPr txBox="1"/>
          <p:nvPr/>
        </p:nvSpPr>
        <p:spPr>
          <a:xfrm>
            <a:off x="4223887" y="3415675"/>
            <a:ext cx="6803466" cy="461665"/>
          </a:xfrm>
          <a:prstGeom prst="rect">
            <a:avLst/>
          </a:prstGeom>
          <a:noFill/>
        </p:spPr>
        <p:txBody>
          <a:bodyPr wrap="none" rtlCol="0">
            <a:spAutoFit/>
          </a:bodyPr>
          <a:lstStyle/>
          <a:p>
            <a:r>
              <a:rPr lang="en-IN" sz="2400" dirty="0" smtClean="0">
                <a:solidFill>
                  <a:srgbClr val="FF0000"/>
                </a:solidFill>
                <a:latin typeface="Times New Roman" panose="02020603050405020304" pitchFamily="18" charset="0"/>
                <a:cs typeface="Times New Roman" panose="02020603050405020304" pitchFamily="18" charset="0"/>
              </a:rPr>
              <a:t>Yes because it is absolute temperature 0K to 273.15K</a:t>
            </a:r>
            <a:endParaRPr lang="en-IN" sz="2400" dirty="0">
              <a:solidFill>
                <a:srgbClr val="FF0000"/>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pic>
        <p:nvPicPr>
          <p:cNvPr id="281" name="Google Shape;281;p34"/>
          <p:cNvPicPr preferRelativeResize="0"/>
          <p:nvPr/>
        </p:nvPicPr>
        <p:blipFill rotWithShape="1">
          <a:blip r:embed="rId3">
            <a:alphaModFix/>
          </a:blip>
          <a:srcRect/>
          <a:stretch/>
        </p:blipFill>
        <p:spPr>
          <a:xfrm>
            <a:off x="1594449" y="528832"/>
            <a:ext cx="9003102" cy="5625273"/>
          </a:xfrm>
          <a:prstGeom prst="rect">
            <a:avLst/>
          </a:prstGeom>
          <a:noFill/>
          <a:ln>
            <a:noFill/>
          </a:ln>
        </p:spPr>
      </p:pic>
      <p:sp>
        <p:nvSpPr>
          <p:cNvPr id="282" name="Google Shape;282;p34"/>
          <p:cNvSpPr txBox="1"/>
          <p:nvPr/>
        </p:nvSpPr>
        <p:spPr>
          <a:xfrm>
            <a:off x="2590800" y="6248401"/>
            <a:ext cx="7162800" cy="3968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chemeClr val="dk1"/>
                </a:solidFill>
                <a:latin typeface="Arial"/>
                <a:ea typeface="Arial"/>
                <a:cs typeface="Arial"/>
                <a:sym typeface="Arial"/>
              </a:rPr>
              <a:t>This categorization of attributes is due to S. S. Stevens</a:t>
            </a:r>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pic>
        <p:nvPicPr>
          <p:cNvPr id="287" name="Google Shape;287;p35"/>
          <p:cNvPicPr preferRelativeResize="0"/>
          <p:nvPr/>
        </p:nvPicPr>
        <p:blipFill rotWithShape="1">
          <a:blip r:embed="rId3">
            <a:alphaModFix/>
          </a:blip>
          <a:srcRect/>
          <a:stretch/>
        </p:blipFill>
        <p:spPr>
          <a:xfrm>
            <a:off x="1501024" y="440092"/>
            <a:ext cx="9189951" cy="5715001"/>
          </a:xfrm>
          <a:prstGeom prst="rect">
            <a:avLst/>
          </a:prstGeom>
          <a:noFill/>
          <a:ln>
            <a:noFill/>
          </a:ln>
        </p:spPr>
      </p:pic>
      <p:sp>
        <p:nvSpPr>
          <p:cNvPr id="288" name="Google Shape;288;p35"/>
          <p:cNvSpPr txBox="1"/>
          <p:nvPr/>
        </p:nvSpPr>
        <p:spPr>
          <a:xfrm>
            <a:off x="2590800" y="6248401"/>
            <a:ext cx="7162800" cy="3968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chemeClr val="dk1"/>
                </a:solidFill>
                <a:latin typeface="Arial"/>
                <a:ea typeface="Arial"/>
                <a:cs typeface="Arial"/>
                <a:sym typeface="Arial"/>
              </a:rPr>
              <a:t>This categorization of attributes is due to S. S. Stevens</a:t>
            </a:r>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Google Shape;293;p3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C00000"/>
              </a:buClr>
              <a:buSzPts val="4400"/>
              <a:buFont typeface="Times New Roman"/>
              <a:buNone/>
            </a:pPr>
            <a:r>
              <a:rPr lang="en-US"/>
              <a:t>Discrete and Continuous Attributes </a:t>
            </a:r>
            <a:endParaRPr/>
          </a:p>
        </p:txBody>
      </p:sp>
      <p:sp>
        <p:nvSpPr>
          <p:cNvPr id="294" name="Google Shape;294;p36"/>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a:t>Discrete Attribute</a:t>
            </a:r>
            <a:endParaRPr/>
          </a:p>
          <a:p>
            <a:pPr marL="685800" lvl="1" indent="-228600" algn="l" rtl="0">
              <a:lnSpc>
                <a:spcPct val="90000"/>
              </a:lnSpc>
              <a:spcBef>
                <a:spcPts val="500"/>
              </a:spcBef>
              <a:spcAft>
                <a:spcPts val="0"/>
              </a:spcAft>
              <a:buClr>
                <a:schemeClr val="dk1"/>
              </a:buClr>
              <a:buSzPts val="2200"/>
              <a:buChar char="•"/>
            </a:pPr>
            <a:r>
              <a:rPr lang="en-US" sz="2200"/>
              <a:t>Has only a finite or countably infinite set of values</a:t>
            </a:r>
            <a:endParaRPr/>
          </a:p>
          <a:p>
            <a:pPr marL="685800" lvl="1" indent="-228600" algn="l" rtl="0">
              <a:lnSpc>
                <a:spcPct val="90000"/>
              </a:lnSpc>
              <a:spcBef>
                <a:spcPts val="500"/>
              </a:spcBef>
              <a:spcAft>
                <a:spcPts val="0"/>
              </a:spcAft>
              <a:buClr>
                <a:schemeClr val="dk1"/>
              </a:buClr>
              <a:buSzPts val="2200"/>
              <a:buChar char="•"/>
            </a:pPr>
            <a:r>
              <a:rPr lang="en-US" sz="2200"/>
              <a:t>Examples: zip codes, counts, or the set of words in a collection of documents </a:t>
            </a:r>
            <a:endParaRPr/>
          </a:p>
          <a:p>
            <a:pPr marL="685800" lvl="1" indent="-228600" algn="l" rtl="0">
              <a:lnSpc>
                <a:spcPct val="90000"/>
              </a:lnSpc>
              <a:spcBef>
                <a:spcPts val="500"/>
              </a:spcBef>
              <a:spcAft>
                <a:spcPts val="0"/>
              </a:spcAft>
              <a:buClr>
                <a:schemeClr val="dk1"/>
              </a:buClr>
              <a:buSzPts val="2200"/>
              <a:buChar char="•"/>
            </a:pPr>
            <a:r>
              <a:rPr lang="en-US" sz="2200"/>
              <a:t>Often represented as integer variables.   </a:t>
            </a:r>
            <a:endParaRPr/>
          </a:p>
          <a:p>
            <a:pPr marL="685800" lvl="1" indent="-228600" algn="l" rtl="0">
              <a:lnSpc>
                <a:spcPct val="90000"/>
              </a:lnSpc>
              <a:spcBef>
                <a:spcPts val="500"/>
              </a:spcBef>
              <a:spcAft>
                <a:spcPts val="0"/>
              </a:spcAft>
              <a:buClr>
                <a:schemeClr val="dk1"/>
              </a:buClr>
              <a:buSzPts val="2200"/>
              <a:buChar char="•"/>
            </a:pPr>
            <a:r>
              <a:rPr lang="en-US" sz="2200"/>
              <a:t>Note: </a:t>
            </a:r>
            <a:r>
              <a:rPr lang="en-US" sz="2200">
                <a:solidFill>
                  <a:srgbClr val="CC3300"/>
                </a:solidFill>
              </a:rPr>
              <a:t>binary attributes</a:t>
            </a:r>
            <a:r>
              <a:rPr lang="en-US" sz="2200"/>
              <a:t> are a special case of discrete attributes </a:t>
            </a:r>
            <a:endParaRPr/>
          </a:p>
          <a:p>
            <a:pPr marL="228600" lvl="0" indent="-228600" algn="l" rtl="0">
              <a:lnSpc>
                <a:spcPct val="90000"/>
              </a:lnSpc>
              <a:spcBef>
                <a:spcPts val="1000"/>
              </a:spcBef>
              <a:spcAft>
                <a:spcPts val="0"/>
              </a:spcAft>
              <a:buClr>
                <a:schemeClr val="dk1"/>
              </a:buClr>
              <a:buSzPts val="2800"/>
              <a:buChar char="•"/>
            </a:pPr>
            <a:r>
              <a:rPr lang="en-US"/>
              <a:t>Continuous Attribute </a:t>
            </a:r>
            <a:endParaRPr/>
          </a:p>
          <a:p>
            <a:pPr marL="685800" lvl="1" indent="-228600" algn="l" rtl="0">
              <a:lnSpc>
                <a:spcPct val="90000"/>
              </a:lnSpc>
              <a:spcBef>
                <a:spcPts val="500"/>
              </a:spcBef>
              <a:spcAft>
                <a:spcPts val="0"/>
              </a:spcAft>
              <a:buClr>
                <a:schemeClr val="dk1"/>
              </a:buClr>
              <a:buSzPts val="2200"/>
              <a:buChar char="•"/>
            </a:pPr>
            <a:r>
              <a:rPr lang="en-US" sz="2200"/>
              <a:t>Has real numbers as attribute values</a:t>
            </a:r>
            <a:endParaRPr/>
          </a:p>
          <a:p>
            <a:pPr marL="685800" lvl="1" indent="-228600" algn="l" rtl="0">
              <a:lnSpc>
                <a:spcPct val="90000"/>
              </a:lnSpc>
              <a:spcBef>
                <a:spcPts val="500"/>
              </a:spcBef>
              <a:spcAft>
                <a:spcPts val="0"/>
              </a:spcAft>
              <a:buClr>
                <a:schemeClr val="dk1"/>
              </a:buClr>
              <a:buSzPts val="2200"/>
              <a:buChar char="•"/>
            </a:pPr>
            <a:r>
              <a:rPr lang="en-US" sz="2200"/>
              <a:t>Examples: temperature, height, or weight.  </a:t>
            </a:r>
            <a:endParaRPr/>
          </a:p>
          <a:p>
            <a:pPr marL="685800" lvl="1" indent="-228600" algn="l" rtl="0">
              <a:lnSpc>
                <a:spcPct val="90000"/>
              </a:lnSpc>
              <a:spcBef>
                <a:spcPts val="500"/>
              </a:spcBef>
              <a:spcAft>
                <a:spcPts val="0"/>
              </a:spcAft>
              <a:buClr>
                <a:schemeClr val="dk1"/>
              </a:buClr>
              <a:buSzPts val="2200"/>
              <a:buChar char="•"/>
            </a:pPr>
            <a:r>
              <a:rPr lang="en-US" sz="2200"/>
              <a:t>Practically, real values can only be measured and represented using a finite number of digits.</a:t>
            </a:r>
            <a:endParaRPr/>
          </a:p>
          <a:p>
            <a:pPr marL="685800" lvl="1" indent="-228600" algn="l" rtl="0">
              <a:lnSpc>
                <a:spcPct val="90000"/>
              </a:lnSpc>
              <a:spcBef>
                <a:spcPts val="500"/>
              </a:spcBef>
              <a:spcAft>
                <a:spcPts val="0"/>
              </a:spcAft>
              <a:buClr>
                <a:schemeClr val="dk1"/>
              </a:buClr>
              <a:buSzPts val="2200"/>
              <a:buChar char="•"/>
            </a:pPr>
            <a:r>
              <a:rPr lang="en-US" sz="2200"/>
              <a:t>Continuous attributes are typically represented as floating-point variables.  </a:t>
            </a:r>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Google Shape;299;p3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C00000"/>
              </a:buClr>
              <a:buSzPts val="4400"/>
              <a:buFont typeface="Times New Roman"/>
              <a:buNone/>
            </a:pPr>
            <a:r>
              <a:rPr lang="en-US"/>
              <a:t>Asymmetric Attributes</a:t>
            </a:r>
            <a:endParaRPr/>
          </a:p>
        </p:txBody>
      </p:sp>
      <p:sp>
        <p:nvSpPr>
          <p:cNvPr id="300" name="Google Shape;300;p37"/>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just" rtl="0">
              <a:lnSpc>
                <a:spcPct val="90000"/>
              </a:lnSpc>
              <a:spcBef>
                <a:spcPts val="0"/>
              </a:spcBef>
              <a:spcAft>
                <a:spcPts val="0"/>
              </a:spcAft>
              <a:buClr>
                <a:schemeClr val="dk1"/>
              </a:buClr>
              <a:buSzPts val="2800"/>
              <a:buChar char="•"/>
            </a:pPr>
            <a:r>
              <a:rPr lang="en-US"/>
              <a:t>Only presence (a non-zero attribute value) is regarded as important</a:t>
            </a:r>
            <a:endParaRPr/>
          </a:p>
          <a:p>
            <a:pPr marL="1143000" lvl="2" indent="-228600" algn="just" rtl="0">
              <a:lnSpc>
                <a:spcPct val="90000"/>
              </a:lnSpc>
              <a:spcBef>
                <a:spcPts val="500"/>
              </a:spcBef>
              <a:spcAft>
                <a:spcPts val="0"/>
              </a:spcAft>
              <a:buClr>
                <a:schemeClr val="dk1"/>
              </a:buClr>
              <a:buSzPts val="2000"/>
              <a:buChar char="•"/>
            </a:pPr>
            <a:r>
              <a:rPr lang="en-US"/>
              <a:t>Words present in documents</a:t>
            </a:r>
            <a:endParaRPr/>
          </a:p>
          <a:p>
            <a:pPr marL="1143000" lvl="2" indent="-228600" algn="just" rtl="0">
              <a:lnSpc>
                <a:spcPct val="90000"/>
              </a:lnSpc>
              <a:spcBef>
                <a:spcPts val="500"/>
              </a:spcBef>
              <a:spcAft>
                <a:spcPts val="0"/>
              </a:spcAft>
              <a:buClr>
                <a:schemeClr val="dk1"/>
              </a:buClr>
              <a:buSzPts val="2000"/>
              <a:buChar char="•"/>
            </a:pPr>
            <a:r>
              <a:rPr lang="en-US"/>
              <a:t>Items present in customer transactions</a:t>
            </a:r>
            <a:endParaRPr/>
          </a:p>
          <a:p>
            <a:pPr marL="1143000" lvl="2" indent="-101600" algn="just" rtl="0">
              <a:lnSpc>
                <a:spcPct val="90000"/>
              </a:lnSpc>
              <a:spcBef>
                <a:spcPts val="500"/>
              </a:spcBef>
              <a:spcAft>
                <a:spcPts val="0"/>
              </a:spcAft>
              <a:buClr>
                <a:schemeClr val="dk1"/>
              </a:buClr>
              <a:buSzPts val="2000"/>
              <a:buNone/>
            </a:pPr>
            <a:endParaRPr/>
          </a:p>
          <a:p>
            <a:pPr marL="228600" lvl="0" indent="-228600" algn="just" rtl="0">
              <a:lnSpc>
                <a:spcPct val="90000"/>
              </a:lnSpc>
              <a:spcBef>
                <a:spcPts val="1000"/>
              </a:spcBef>
              <a:spcAft>
                <a:spcPts val="0"/>
              </a:spcAft>
              <a:buClr>
                <a:schemeClr val="dk1"/>
              </a:buClr>
              <a:buSzPts val="2800"/>
              <a:buChar char="•"/>
            </a:pPr>
            <a:r>
              <a:rPr lang="en-US"/>
              <a:t>If we met a friend in the grocery store would we ever say the following?</a:t>
            </a:r>
            <a:endParaRPr/>
          </a:p>
          <a:p>
            <a:pPr marL="0" lvl="0" indent="0" algn="just" rtl="0">
              <a:lnSpc>
                <a:spcPct val="90000"/>
              </a:lnSpc>
              <a:spcBef>
                <a:spcPts val="1000"/>
              </a:spcBef>
              <a:spcAft>
                <a:spcPts val="0"/>
              </a:spcAft>
              <a:buClr>
                <a:schemeClr val="dk1"/>
              </a:buClr>
              <a:buSzPts val="2800"/>
              <a:buNone/>
            </a:pPr>
            <a:r>
              <a:rPr lang="en-US"/>
              <a:t/>
            </a:r>
            <a:br>
              <a:rPr lang="en-US"/>
            </a:br>
            <a:r>
              <a:rPr lang="en-US"/>
              <a:t>“I see our purchases are very similar since we didn’t buy most of the same things.” </a:t>
            </a:r>
            <a:endParaRPr/>
          </a:p>
          <a:p>
            <a:pPr marL="228600" lvl="0" indent="-50800" algn="just" rtl="0">
              <a:lnSpc>
                <a:spcPct val="90000"/>
              </a:lnSpc>
              <a:spcBef>
                <a:spcPts val="1000"/>
              </a:spcBef>
              <a:spcAft>
                <a:spcPts val="0"/>
              </a:spcAft>
              <a:buClr>
                <a:schemeClr val="dk1"/>
              </a:buClr>
              <a:buSzPts val="2800"/>
              <a:buNone/>
            </a:pPr>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p3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C00000"/>
              </a:buClr>
              <a:buSzPts val="4400"/>
              <a:buFont typeface="Times New Roman"/>
              <a:buNone/>
            </a:pPr>
            <a:r>
              <a:rPr lang="en-US"/>
              <a:t>Critiques of the attribute categorization </a:t>
            </a:r>
            <a:endParaRPr/>
          </a:p>
        </p:txBody>
      </p:sp>
      <p:sp>
        <p:nvSpPr>
          <p:cNvPr id="306" name="Google Shape;306;p38"/>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lnSpcReduction="10000"/>
          </a:bodyPr>
          <a:lstStyle/>
          <a:p>
            <a:pPr marL="228600" lvl="0" indent="-228600" algn="l" rtl="0">
              <a:lnSpc>
                <a:spcPct val="90000"/>
              </a:lnSpc>
              <a:spcBef>
                <a:spcPts val="0"/>
              </a:spcBef>
              <a:spcAft>
                <a:spcPts val="0"/>
              </a:spcAft>
              <a:buClr>
                <a:schemeClr val="dk1"/>
              </a:buClr>
              <a:buSzPts val="2800"/>
              <a:buChar char="•"/>
            </a:pPr>
            <a:r>
              <a:rPr lang="en-US"/>
              <a:t>Incomplete </a:t>
            </a:r>
            <a:endParaRPr/>
          </a:p>
          <a:p>
            <a:pPr marL="685800" lvl="1" indent="-228600" algn="l" rtl="0">
              <a:lnSpc>
                <a:spcPct val="90000"/>
              </a:lnSpc>
              <a:spcBef>
                <a:spcPts val="500"/>
              </a:spcBef>
              <a:spcAft>
                <a:spcPts val="0"/>
              </a:spcAft>
              <a:buClr>
                <a:schemeClr val="dk1"/>
              </a:buClr>
              <a:buSzPts val="2400"/>
              <a:buChar char="•"/>
            </a:pPr>
            <a:r>
              <a:rPr lang="en-US"/>
              <a:t>Asymmetric binary</a:t>
            </a:r>
            <a:endParaRPr/>
          </a:p>
          <a:p>
            <a:pPr marL="685800" lvl="1" indent="-228600" algn="l" rtl="0">
              <a:lnSpc>
                <a:spcPct val="90000"/>
              </a:lnSpc>
              <a:spcBef>
                <a:spcPts val="500"/>
              </a:spcBef>
              <a:spcAft>
                <a:spcPts val="0"/>
              </a:spcAft>
              <a:buClr>
                <a:schemeClr val="dk1"/>
              </a:buClr>
              <a:buSzPts val="2400"/>
              <a:buChar char="•"/>
            </a:pPr>
            <a:r>
              <a:rPr lang="en-US"/>
              <a:t>Cyclical</a:t>
            </a:r>
            <a:endParaRPr/>
          </a:p>
          <a:p>
            <a:pPr marL="685800" lvl="1" indent="-228600" algn="l" rtl="0">
              <a:lnSpc>
                <a:spcPct val="90000"/>
              </a:lnSpc>
              <a:spcBef>
                <a:spcPts val="500"/>
              </a:spcBef>
              <a:spcAft>
                <a:spcPts val="0"/>
              </a:spcAft>
              <a:buClr>
                <a:schemeClr val="dk1"/>
              </a:buClr>
              <a:buSzPts val="2400"/>
              <a:buChar char="•"/>
            </a:pPr>
            <a:r>
              <a:rPr lang="en-US"/>
              <a:t>Multivariate</a:t>
            </a:r>
            <a:endParaRPr/>
          </a:p>
          <a:p>
            <a:pPr marL="685800" lvl="1" indent="-228600" algn="l" rtl="0">
              <a:lnSpc>
                <a:spcPct val="90000"/>
              </a:lnSpc>
              <a:spcBef>
                <a:spcPts val="500"/>
              </a:spcBef>
              <a:spcAft>
                <a:spcPts val="0"/>
              </a:spcAft>
              <a:buClr>
                <a:schemeClr val="dk1"/>
              </a:buClr>
              <a:buSzPts val="2400"/>
              <a:buChar char="•"/>
            </a:pPr>
            <a:r>
              <a:rPr lang="en-US"/>
              <a:t>Partially ordered</a:t>
            </a:r>
            <a:endParaRPr/>
          </a:p>
          <a:p>
            <a:pPr marL="685800" lvl="1" indent="-228600" algn="l" rtl="0">
              <a:lnSpc>
                <a:spcPct val="90000"/>
              </a:lnSpc>
              <a:spcBef>
                <a:spcPts val="500"/>
              </a:spcBef>
              <a:spcAft>
                <a:spcPts val="0"/>
              </a:spcAft>
              <a:buClr>
                <a:schemeClr val="dk1"/>
              </a:buClr>
              <a:buSzPts val="2400"/>
              <a:buChar char="•"/>
            </a:pPr>
            <a:r>
              <a:rPr lang="en-US"/>
              <a:t>Partial membership</a:t>
            </a:r>
            <a:endParaRPr/>
          </a:p>
          <a:p>
            <a:pPr marL="685800" lvl="1" indent="-228600" algn="l" rtl="0">
              <a:lnSpc>
                <a:spcPct val="90000"/>
              </a:lnSpc>
              <a:spcBef>
                <a:spcPts val="500"/>
              </a:spcBef>
              <a:spcAft>
                <a:spcPts val="0"/>
              </a:spcAft>
              <a:buClr>
                <a:schemeClr val="dk1"/>
              </a:buClr>
              <a:buSzPts val="2400"/>
              <a:buChar char="•"/>
            </a:pPr>
            <a:r>
              <a:rPr lang="en-US"/>
              <a:t>Relationships between the data</a:t>
            </a:r>
            <a:endParaRPr/>
          </a:p>
          <a:p>
            <a:pPr marL="685800" lvl="1" indent="-76200" algn="l" rtl="0">
              <a:lnSpc>
                <a:spcPct val="90000"/>
              </a:lnSpc>
              <a:spcBef>
                <a:spcPts val="500"/>
              </a:spcBef>
              <a:spcAft>
                <a:spcPts val="0"/>
              </a:spcAft>
              <a:buClr>
                <a:schemeClr val="dk1"/>
              </a:buClr>
              <a:buSzPts val="2400"/>
              <a:buNone/>
            </a:pPr>
            <a:endParaRPr/>
          </a:p>
          <a:p>
            <a:pPr marL="228600" lvl="0" indent="-228600" algn="l" rtl="0">
              <a:lnSpc>
                <a:spcPct val="90000"/>
              </a:lnSpc>
              <a:spcBef>
                <a:spcPts val="1000"/>
              </a:spcBef>
              <a:spcAft>
                <a:spcPts val="0"/>
              </a:spcAft>
              <a:buClr>
                <a:schemeClr val="dk1"/>
              </a:buClr>
              <a:buSzPts val="2800"/>
              <a:buChar char="•"/>
            </a:pPr>
            <a:r>
              <a:rPr lang="en-US"/>
              <a:t>Real data is approximate and noisy</a:t>
            </a:r>
            <a:endParaRPr/>
          </a:p>
          <a:p>
            <a:pPr marL="685800" lvl="1" indent="-228600" algn="l" rtl="0">
              <a:lnSpc>
                <a:spcPct val="90000"/>
              </a:lnSpc>
              <a:spcBef>
                <a:spcPts val="500"/>
              </a:spcBef>
              <a:spcAft>
                <a:spcPts val="0"/>
              </a:spcAft>
              <a:buClr>
                <a:schemeClr val="dk1"/>
              </a:buClr>
              <a:buSzPts val="2400"/>
              <a:buChar char="•"/>
            </a:pPr>
            <a:r>
              <a:rPr lang="en-US"/>
              <a:t>This can complicate recognition of the proper attribute type</a:t>
            </a:r>
            <a:endParaRPr/>
          </a:p>
          <a:p>
            <a:pPr marL="685800" lvl="1" indent="-228600" algn="l" rtl="0">
              <a:lnSpc>
                <a:spcPct val="90000"/>
              </a:lnSpc>
              <a:spcBef>
                <a:spcPts val="500"/>
              </a:spcBef>
              <a:spcAft>
                <a:spcPts val="0"/>
              </a:spcAft>
              <a:buClr>
                <a:schemeClr val="dk1"/>
              </a:buClr>
              <a:buSzPts val="2400"/>
              <a:buChar char="•"/>
            </a:pPr>
            <a:r>
              <a:rPr lang="en-US"/>
              <a:t>Treating one attribute type as another may be approximately correct</a:t>
            </a:r>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p3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C00000"/>
              </a:buClr>
              <a:buSzPts val="4400"/>
              <a:buFont typeface="Times New Roman"/>
              <a:buNone/>
            </a:pPr>
            <a:r>
              <a:rPr lang="en-US"/>
              <a:t>Key Messages for Attribute Types</a:t>
            </a:r>
            <a:endParaRPr/>
          </a:p>
        </p:txBody>
      </p:sp>
      <p:sp>
        <p:nvSpPr>
          <p:cNvPr id="312" name="Google Shape;312;p39"/>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fontScale="92500" lnSpcReduction="10000"/>
          </a:bodyPr>
          <a:lstStyle/>
          <a:p>
            <a:pPr marL="228600" lvl="0" indent="-228600" algn="l" rtl="0">
              <a:lnSpc>
                <a:spcPct val="110000"/>
              </a:lnSpc>
              <a:spcBef>
                <a:spcPts val="0"/>
              </a:spcBef>
              <a:spcAft>
                <a:spcPts val="0"/>
              </a:spcAft>
              <a:buClr>
                <a:schemeClr val="dk1"/>
              </a:buClr>
              <a:buSzPct val="100000"/>
              <a:buChar char="•"/>
            </a:pPr>
            <a:r>
              <a:rPr lang="en-US"/>
              <a:t>The types of operations you choose should be “meaningful” for the type of data you have</a:t>
            </a:r>
            <a:endParaRPr/>
          </a:p>
          <a:p>
            <a:pPr marL="685800" lvl="1" indent="-228600" algn="l" rtl="0">
              <a:lnSpc>
                <a:spcPct val="110000"/>
              </a:lnSpc>
              <a:spcBef>
                <a:spcPts val="0"/>
              </a:spcBef>
              <a:spcAft>
                <a:spcPts val="0"/>
              </a:spcAft>
              <a:buClr>
                <a:schemeClr val="dk1"/>
              </a:buClr>
              <a:buSzPct val="100000"/>
              <a:buChar char="•"/>
            </a:pPr>
            <a:r>
              <a:rPr lang="en-US"/>
              <a:t>Distinctness, order, meaningful intervals, and meaningful ratios are only four (among many possible) properties of data</a:t>
            </a:r>
            <a:endParaRPr/>
          </a:p>
          <a:p>
            <a:pPr marL="685800" lvl="1" indent="-87630" algn="l" rtl="0">
              <a:lnSpc>
                <a:spcPct val="110000"/>
              </a:lnSpc>
              <a:spcBef>
                <a:spcPts val="0"/>
              </a:spcBef>
              <a:spcAft>
                <a:spcPts val="0"/>
              </a:spcAft>
              <a:buClr>
                <a:schemeClr val="dk1"/>
              </a:buClr>
              <a:buSzPct val="100000"/>
              <a:buNone/>
            </a:pPr>
            <a:endParaRPr/>
          </a:p>
          <a:p>
            <a:pPr marL="685800" lvl="1" indent="-228600" algn="l" rtl="0">
              <a:lnSpc>
                <a:spcPct val="110000"/>
              </a:lnSpc>
              <a:spcBef>
                <a:spcPts val="0"/>
              </a:spcBef>
              <a:spcAft>
                <a:spcPts val="0"/>
              </a:spcAft>
              <a:buClr>
                <a:schemeClr val="dk1"/>
              </a:buClr>
              <a:buSzPct val="100000"/>
              <a:buChar char="•"/>
            </a:pPr>
            <a:r>
              <a:rPr lang="en-US"/>
              <a:t>The data type you see – often numbers or strings – may not capture all the properties or may suggest properties that are not present</a:t>
            </a:r>
            <a:endParaRPr/>
          </a:p>
          <a:p>
            <a:pPr marL="685800" lvl="1" indent="-87630" algn="l" rtl="0">
              <a:lnSpc>
                <a:spcPct val="110000"/>
              </a:lnSpc>
              <a:spcBef>
                <a:spcPts val="0"/>
              </a:spcBef>
              <a:spcAft>
                <a:spcPts val="0"/>
              </a:spcAft>
              <a:buClr>
                <a:schemeClr val="dk1"/>
              </a:buClr>
              <a:buSzPct val="100000"/>
              <a:buNone/>
            </a:pPr>
            <a:endParaRPr/>
          </a:p>
          <a:p>
            <a:pPr marL="685800" lvl="1" indent="-228600" algn="l" rtl="0">
              <a:lnSpc>
                <a:spcPct val="110000"/>
              </a:lnSpc>
              <a:spcBef>
                <a:spcPts val="0"/>
              </a:spcBef>
              <a:spcAft>
                <a:spcPts val="0"/>
              </a:spcAft>
              <a:buClr>
                <a:schemeClr val="dk1"/>
              </a:buClr>
              <a:buSzPct val="100000"/>
              <a:buChar char="•"/>
            </a:pPr>
            <a:r>
              <a:rPr lang="en-US"/>
              <a:t>Analysis may depend on these other properties of the data</a:t>
            </a:r>
            <a:endParaRPr/>
          </a:p>
          <a:p>
            <a:pPr marL="1143000" lvl="2" indent="-228600" algn="l" rtl="0">
              <a:lnSpc>
                <a:spcPct val="110000"/>
              </a:lnSpc>
              <a:spcBef>
                <a:spcPts val="0"/>
              </a:spcBef>
              <a:spcAft>
                <a:spcPts val="0"/>
              </a:spcAft>
              <a:buClr>
                <a:schemeClr val="dk1"/>
              </a:buClr>
              <a:buSzPct val="100000"/>
              <a:buChar char="•"/>
            </a:pPr>
            <a:r>
              <a:rPr lang="en-US"/>
              <a:t>Many statistical analyses depend only on the distribution</a:t>
            </a:r>
            <a:endParaRPr/>
          </a:p>
          <a:p>
            <a:pPr marL="685800" lvl="1" indent="-87630" algn="l" rtl="0">
              <a:lnSpc>
                <a:spcPct val="110000"/>
              </a:lnSpc>
              <a:spcBef>
                <a:spcPts val="0"/>
              </a:spcBef>
              <a:spcAft>
                <a:spcPts val="0"/>
              </a:spcAft>
              <a:buClr>
                <a:schemeClr val="dk1"/>
              </a:buClr>
              <a:buSzPct val="100000"/>
              <a:buNone/>
            </a:pPr>
            <a:endParaRPr/>
          </a:p>
          <a:p>
            <a:pPr marL="685800" lvl="1" indent="-228600" algn="l" rtl="0">
              <a:lnSpc>
                <a:spcPct val="110000"/>
              </a:lnSpc>
              <a:spcBef>
                <a:spcPts val="0"/>
              </a:spcBef>
              <a:spcAft>
                <a:spcPts val="0"/>
              </a:spcAft>
              <a:buClr>
                <a:schemeClr val="dk1"/>
              </a:buClr>
              <a:buSzPct val="100000"/>
              <a:buChar char="•"/>
            </a:pPr>
            <a:r>
              <a:rPr lang="en-US"/>
              <a:t>In the end, what is meaningful can be specific to domain</a:t>
            </a:r>
            <a:endParaRPr/>
          </a:p>
          <a:p>
            <a:pPr marL="685800" lvl="1" indent="-87630" algn="l" rtl="0">
              <a:lnSpc>
                <a:spcPct val="110000"/>
              </a:lnSpc>
              <a:spcBef>
                <a:spcPts val="0"/>
              </a:spcBef>
              <a:spcAft>
                <a:spcPts val="0"/>
              </a:spcAft>
              <a:buClr>
                <a:schemeClr val="dk1"/>
              </a:buClr>
              <a:buSzPct val="100000"/>
              <a:buNone/>
            </a:pPr>
            <a:endParaRP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p4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C00000"/>
              </a:buClr>
              <a:buSzPts val="4400"/>
              <a:buFont typeface="Times New Roman"/>
              <a:buNone/>
            </a:pPr>
            <a:r>
              <a:rPr lang="en-US"/>
              <a:t>Important Characteristics of Data</a:t>
            </a:r>
            <a:endParaRPr/>
          </a:p>
        </p:txBody>
      </p:sp>
      <p:sp>
        <p:nvSpPr>
          <p:cNvPr id="318" name="Google Shape;318;p40"/>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lnSpcReduction="10000"/>
          </a:bodyPr>
          <a:lstStyle/>
          <a:p>
            <a:pPr marL="228600" lvl="0" indent="-228600" algn="l" rtl="0">
              <a:lnSpc>
                <a:spcPct val="90000"/>
              </a:lnSpc>
              <a:spcBef>
                <a:spcPts val="0"/>
              </a:spcBef>
              <a:spcAft>
                <a:spcPts val="0"/>
              </a:spcAft>
              <a:buClr>
                <a:schemeClr val="dk1"/>
              </a:buClr>
              <a:buSzPts val="2800"/>
              <a:buChar char="•"/>
            </a:pPr>
            <a:r>
              <a:rPr lang="en-US" dirty="0"/>
              <a:t>Dimensionality (number of attributes)</a:t>
            </a:r>
            <a:endParaRPr dirty="0"/>
          </a:p>
          <a:p>
            <a:pPr marL="685800" lvl="1" indent="-228600" algn="l" rtl="0">
              <a:lnSpc>
                <a:spcPct val="90000"/>
              </a:lnSpc>
              <a:spcBef>
                <a:spcPts val="500"/>
              </a:spcBef>
              <a:spcAft>
                <a:spcPts val="0"/>
              </a:spcAft>
              <a:buClr>
                <a:schemeClr val="dk1"/>
              </a:buClr>
              <a:buSzPts val="2400"/>
              <a:buChar char="•"/>
            </a:pPr>
            <a:r>
              <a:rPr lang="en-US" dirty="0"/>
              <a:t> High dimensional data brings a number of challenges</a:t>
            </a:r>
            <a:endParaRPr dirty="0"/>
          </a:p>
          <a:p>
            <a:pPr marL="228600" lvl="0" indent="-228600" algn="l" rtl="0">
              <a:lnSpc>
                <a:spcPct val="90000"/>
              </a:lnSpc>
              <a:spcBef>
                <a:spcPts val="1000"/>
              </a:spcBef>
              <a:spcAft>
                <a:spcPts val="0"/>
              </a:spcAft>
              <a:buClr>
                <a:schemeClr val="dk1"/>
              </a:buClr>
              <a:buSzPts val="2800"/>
              <a:buChar char="•"/>
            </a:pPr>
            <a:r>
              <a:rPr lang="en-US" dirty="0" err="1"/>
              <a:t>Sparsity</a:t>
            </a:r>
            <a:endParaRPr dirty="0"/>
          </a:p>
          <a:p>
            <a:pPr marL="685800" lvl="1" indent="-228600" algn="l" rtl="0">
              <a:lnSpc>
                <a:spcPct val="90000"/>
              </a:lnSpc>
              <a:spcBef>
                <a:spcPts val="500"/>
              </a:spcBef>
              <a:spcAft>
                <a:spcPts val="0"/>
              </a:spcAft>
              <a:buClr>
                <a:schemeClr val="dk1"/>
              </a:buClr>
              <a:buSzPts val="2400"/>
              <a:buChar char="•"/>
            </a:pPr>
            <a:r>
              <a:rPr lang="en-US" dirty="0"/>
              <a:t> Only presence </a:t>
            </a:r>
            <a:r>
              <a:rPr lang="en-US" dirty="0" smtClean="0"/>
              <a:t>counts</a:t>
            </a:r>
          </a:p>
          <a:p>
            <a:pPr marL="685800" lvl="1" indent="-228600" algn="l" rtl="0">
              <a:lnSpc>
                <a:spcPct val="90000"/>
              </a:lnSpc>
              <a:spcBef>
                <a:spcPts val="500"/>
              </a:spcBef>
              <a:spcAft>
                <a:spcPts val="0"/>
              </a:spcAft>
              <a:buClr>
                <a:schemeClr val="dk1"/>
              </a:buClr>
              <a:buSzPts val="2400"/>
              <a:buChar char="•"/>
            </a:pPr>
            <a:r>
              <a:rPr lang="en-US" dirty="0"/>
              <a:t> W</a:t>
            </a:r>
            <a:r>
              <a:rPr lang="en-US" dirty="0" smtClean="0"/>
              <a:t>hen there are more null values in data</a:t>
            </a:r>
          </a:p>
          <a:p>
            <a:pPr marL="685800" lvl="1" indent="-228600" algn="l" rtl="0">
              <a:lnSpc>
                <a:spcPct val="90000"/>
              </a:lnSpc>
              <a:spcBef>
                <a:spcPts val="500"/>
              </a:spcBef>
              <a:spcAft>
                <a:spcPts val="0"/>
              </a:spcAft>
              <a:buClr>
                <a:schemeClr val="dk1"/>
              </a:buClr>
              <a:buSzPts val="2400"/>
              <a:buChar char="•"/>
            </a:pPr>
            <a:r>
              <a:rPr lang="en-US" dirty="0"/>
              <a:t> </a:t>
            </a:r>
            <a:r>
              <a:rPr lang="en-US" dirty="0" smtClean="0"/>
              <a:t> </a:t>
            </a:r>
            <a:r>
              <a:rPr lang="en-US" dirty="0" err="1" smtClean="0"/>
              <a:t>eg</a:t>
            </a:r>
            <a:r>
              <a:rPr lang="en-US" dirty="0" smtClean="0"/>
              <a:t> :-sparse matrix , </a:t>
            </a:r>
            <a:r>
              <a:rPr lang="en-US" dirty="0" err="1" smtClean="0"/>
              <a:t>adjMatrix</a:t>
            </a:r>
            <a:endParaRPr dirty="0"/>
          </a:p>
          <a:p>
            <a:pPr marL="228600" lvl="0" indent="-228600" algn="l" rtl="0">
              <a:lnSpc>
                <a:spcPct val="90000"/>
              </a:lnSpc>
              <a:spcBef>
                <a:spcPts val="1000"/>
              </a:spcBef>
              <a:spcAft>
                <a:spcPts val="0"/>
              </a:spcAft>
              <a:buClr>
                <a:schemeClr val="dk1"/>
              </a:buClr>
              <a:buSzPts val="2800"/>
              <a:buChar char="•"/>
            </a:pPr>
            <a:r>
              <a:rPr lang="en-US" dirty="0"/>
              <a:t>Resolution</a:t>
            </a:r>
            <a:endParaRPr dirty="0"/>
          </a:p>
          <a:p>
            <a:pPr marL="685800" lvl="1" indent="-228600" algn="l" rtl="0">
              <a:lnSpc>
                <a:spcPct val="90000"/>
              </a:lnSpc>
              <a:spcBef>
                <a:spcPts val="500"/>
              </a:spcBef>
              <a:spcAft>
                <a:spcPts val="0"/>
              </a:spcAft>
              <a:buClr>
                <a:schemeClr val="dk1"/>
              </a:buClr>
              <a:buSzPts val="2400"/>
              <a:buChar char="•"/>
            </a:pPr>
            <a:r>
              <a:rPr lang="en-US" dirty="0"/>
              <a:t> Patterns depend on the scale </a:t>
            </a:r>
            <a:endParaRPr dirty="0"/>
          </a:p>
          <a:p>
            <a:pPr marL="228600" lvl="0" indent="-228600" algn="l" rtl="0">
              <a:lnSpc>
                <a:spcPct val="90000"/>
              </a:lnSpc>
              <a:spcBef>
                <a:spcPts val="1000"/>
              </a:spcBef>
              <a:spcAft>
                <a:spcPts val="0"/>
              </a:spcAft>
              <a:buClr>
                <a:schemeClr val="dk1"/>
              </a:buClr>
              <a:buSzPts val="2800"/>
              <a:buChar char="•"/>
            </a:pPr>
            <a:r>
              <a:rPr lang="en-US" dirty="0"/>
              <a:t>Size</a:t>
            </a:r>
            <a:endParaRPr dirty="0"/>
          </a:p>
          <a:p>
            <a:pPr marL="685800" lvl="1" indent="-228600" algn="l" rtl="0">
              <a:lnSpc>
                <a:spcPct val="90000"/>
              </a:lnSpc>
              <a:spcBef>
                <a:spcPts val="500"/>
              </a:spcBef>
              <a:spcAft>
                <a:spcPts val="0"/>
              </a:spcAft>
              <a:buClr>
                <a:schemeClr val="dk1"/>
              </a:buClr>
              <a:buSzPts val="2400"/>
              <a:buChar char="•"/>
            </a:pPr>
            <a:r>
              <a:rPr lang="en-US" dirty="0"/>
              <a:t>Type of analysis may depend on size of data</a:t>
            </a:r>
            <a:endParaRPr dirty="0"/>
          </a:p>
          <a:p>
            <a:pPr marL="685800" lvl="1" indent="-76200" algn="l" rtl="0">
              <a:lnSpc>
                <a:spcPct val="90000"/>
              </a:lnSpc>
              <a:spcBef>
                <a:spcPts val="500"/>
              </a:spcBef>
              <a:spcAft>
                <a:spcPts val="0"/>
              </a:spcAft>
              <a:buClr>
                <a:schemeClr val="dk1"/>
              </a:buClr>
              <a:buSzPts val="2400"/>
              <a:buNone/>
            </a:pPr>
            <a:endParaRPr dirty="0"/>
          </a:p>
          <a:p>
            <a:pPr marL="685800" lvl="1" indent="-76200" algn="l" rtl="0">
              <a:lnSpc>
                <a:spcPct val="90000"/>
              </a:lnSpc>
              <a:spcBef>
                <a:spcPts val="500"/>
              </a:spcBef>
              <a:spcAft>
                <a:spcPts val="0"/>
              </a:spcAft>
              <a:buClr>
                <a:schemeClr val="dk1"/>
              </a:buClr>
              <a:buSzPts val="2400"/>
              <a:buNone/>
            </a:pPr>
            <a:endParaRPr dirty="0"/>
          </a:p>
          <a:p>
            <a:pPr marL="685800" lvl="1" indent="-76200" algn="l" rtl="0">
              <a:lnSpc>
                <a:spcPct val="90000"/>
              </a:lnSpc>
              <a:spcBef>
                <a:spcPts val="500"/>
              </a:spcBef>
              <a:spcAft>
                <a:spcPts val="0"/>
              </a:spcAft>
              <a:buClr>
                <a:schemeClr val="dk1"/>
              </a:buClr>
              <a:buSzPts val="2400"/>
              <a:buNone/>
            </a:pPr>
            <a:endParaRPr dirty="0"/>
          </a:p>
        </p:txBody>
      </p:sp>
      <p:sp>
        <p:nvSpPr>
          <p:cNvPr id="2" name="TextBox 1"/>
          <p:cNvSpPr txBox="1"/>
          <p:nvPr/>
        </p:nvSpPr>
        <p:spPr>
          <a:xfrm>
            <a:off x="-968991" y="2811439"/>
            <a:ext cx="184731" cy="307777"/>
          </a:xfrm>
          <a:prstGeom prst="rect">
            <a:avLst/>
          </a:prstGeom>
          <a:noFill/>
        </p:spPr>
        <p:txBody>
          <a:bodyPr wrap="none" rtlCol="0">
            <a:spAutoFit/>
          </a:bodyPr>
          <a:lstStyle/>
          <a:p>
            <a:endParaRPr lang="en-IN"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1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C00000"/>
              </a:buClr>
              <a:buSzPts val="4400"/>
              <a:buFont typeface="Times New Roman"/>
              <a:buNone/>
            </a:pPr>
            <a:r>
              <a:rPr lang="en-US"/>
              <a:t>Introduction: Data?</a:t>
            </a:r>
            <a:endParaRPr/>
          </a:p>
        </p:txBody>
      </p:sp>
      <p:sp>
        <p:nvSpPr>
          <p:cNvPr id="105" name="Google Shape;105;p16"/>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fontScale="92500" lnSpcReduction="20000"/>
          </a:bodyPr>
          <a:lstStyle/>
          <a:p>
            <a:pPr marL="228600" lvl="0" indent="-228600" algn="l" rtl="0">
              <a:lnSpc>
                <a:spcPct val="90000"/>
              </a:lnSpc>
              <a:spcBef>
                <a:spcPts val="0"/>
              </a:spcBef>
              <a:spcAft>
                <a:spcPts val="0"/>
              </a:spcAft>
              <a:buClr>
                <a:schemeClr val="dk1"/>
              </a:buClr>
              <a:buSzPct val="100000"/>
              <a:buChar char="•"/>
            </a:pPr>
            <a:r>
              <a:rPr lang="en-US"/>
              <a:t>Collection of data objects and their attributes</a:t>
            </a:r>
            <a:endParaRPr/>
          </a:p>
          <a:p>
            <a:pPr marL="2057400" lvl="4" indent="-122872" algn="l" rtl="0">
              <a:lnSpc>
                <a:spcPct val="90000"/>
              </a:lnSpc>
              <a:spcBef>
                <a:spcPts val="500"/>
              </a:spcBef>
              <a:spcAft>
                <a:spcPts val="0"/>
              </a:spcAft>
              <a:buClr>
                <a:schemeClr val="dk1"/>
              </a:buClr>
              <a:buSzPct val="100000"/>
              <a:buNone/>
            </a:pPr>
            <a:endParaRPr/>
          </a:p>
          <a:p>
            <a:pPr marL="228600" lvl="0" indent="-228600" algn="l" rtl="0">
              <a:lnSpc>
                <a:spcPct val="90000"/>
              </a:lnSpc>
              <a:spcBef>
                <a:spcPts val="1000"/>
              </a:spcBef>
              <a:spcAft>
                <a:spcPts val="0"/>
              </a:spcAft>
              <a:buClr>
                <a:schemeClr val="dk1"/>
              </a:buClr>
              <a:buSzPct val="100000"/>
              <a:buChar char="•"/>
            </a:pPr>
            <a:r>
              <a:rPr lang="en-US"/>
              <a:t>An attribute is a property or characteristic of an object</a:t>
            </a:r>
            <a:endParaRPr/>
          </a:p>
          <a:p>
            <a:pPr marL="685800" lvl="1" indent="-228600" algn="l" rtl="0">
              <a:lnSpc>
                <a:spcPct val="90000"/>
              </a:lnSpc>
              <a:spcBef>
                <a:spcPts val="500"/>
              </a:spcBef>
              <a:spcAft>
                <a:spcPts val="0"/>
              </a:spcAft>
              <a:buClr>
                <a:schemeClr val="dk1"/>
              </a:buClr>
              <a:buSzPct val="100000"/>
              <a:buChar char="•"/>
            </a:pPr>
            <a:r>
              <a:rPr lang="en-US"/>
              <a:t>Examples: eye color of a person, temperature, etc.</a:t>
            </a:r>
            <a:endParaRPr/>
          </a:p>
          <a:p>
            <a:pPr marL="685800" lvl="1" indent="-228600" algn="l" rtl="0">
              <a:lnSpc>
                <a:spcPct val="90000"/>
              </a:lnSpc>
              <a:spcBef>
                <a:spcPts val="500"/>
              </a:spcBef>
              <a:spcAft>
                <a:spcPts val="0"/>
              </a:spcAft>
              <a:buClr>
                <a:schemeClr val="dk1"/>
              </a:buClr>
              <a:buSzPct val="100000"/>
              <a:buChar char="•"/>
            </a:pPr>
            <a:r>
              <a:rPr lang="en-US"/>
              <a:t>Attribute is also known as variable, field, characteristic, dimension, or feature</a:t>
            </a:r>
            <a:endParaRPr/>
          </a:p>
          <a:p>
            <a:pPr marL="228600" lvl="0" indent="-228600" algn="l" rtl="0">
              <a:lnSpc>
                <a:spcPct val="90000"/>
              </a:lnSpc>
              <a:spcBef>
                <a:spcPts val="1000"/>
              </a:spcBef>
              <a:spcAft>
                <a:spcPts val="0"/>
              </a:spcAft>
              <a:buClr>
                <a:schemeClr val="dk1"/>
              </a:buClr>
              <a:buSzPct val="100000"/>
              <a:buChar char="•"/>
            </a:pPr>
            <a:r>
              <a:rPr lang="en-US"/>
              <a:t>A collection of attributes describe an object</a:t>
            </a:r>
            <a:endParaRPr/>
          </a:p>
          <a:p>
            <a:pPr marL="685800" lvl="1" indent="-228600" algn="l" rtl="0">
              <a:lnSpc>
                <a:spcPct val="90000"/>
              </a:lnSpc>
              <a:spcBef>
                <a:spcPts val="500"/>
              </a:spcBef>
              <a:spcAft>
                <a:spcPts val="0"/>
              </a:spcAft>
              <a:buClr>
                <a:schemeClr val="dk1"/>
              </a:buClr>
              <a:buSzPct val="100000"/>
              <a:buChar char="•"/>
            </a:pPr>
            <a:r>
              <a:rPr lang="en-US"/>
              <a:t>Object is also known as record, point, case, sample, entity, or instance</a:t>
            </a:r>
            <a:endParaRPr/>
          </a:p>
          <a:p>
            <a:pPr marL="2057400" lvl="4" indent="-122872" algn="l" rtl="0">
              <a:lnSpc>
                <a:spcPct val="90000"/>
              </a:lnSpc>
              <a:spcBef>
                <a:spcPts val="500"/>
              </a:spcBef>
              <a:spcAft>
                <a:spcPts val="0"/>
              </a:spcAft>
              <a:buClr>
                <a:schemeClr val="dk1"/>
              </a:buClr>
              <a:buSzPct val="100000"/>
              <a:buNone/>
            </a:pPr>
            <a:endParaRPr/>
          </a:p>
        </p:txBody>
      </p:sp>
      <p:pic>
        <p:nvPicPr>
          <p:cNvPr id="106" name="Google Shape;106;p16"/>
          <p:cNvPicPr preferRelativeResize="0">
            <a:picLocks noGrp="1"/>
          </p:cNvPicPr>
          <p:nvPr>
            <p:ph type="body" idx="2"/>
          </p:nvPr>
        </p:nvPicPr>
        <p:blipFill rotWithShape="1">
          <a:blip r:embed="rId3">
            <a:alphaModFix/>
          </a:blip>
          <a:srcRect/>
          <a:stretch/>
        </p:blipFill>
        <p:spPr>
          <a:xfrm>
            <a:off x="7026261" y="1825625"/>
            <a:ext cx="3473477" cy="4351338"/>
          </a:xfrm>
          <a:prstGeom prst="rect">
            <a:avLst/>
          </a:prstGeom>
          <a:noFill/>
          <a:ln>
            <a:noFill/>
          </a:ln>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p4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C00000"/>
              </a:buClr>
              <a:buSzPts val="4400"/>
              <a:buFont typeface="Times New Roman"/>
              <a:buNone/>
            </a:pPr>
            <a:r>
              <a:rPr lang="en-US"/>
              <a:t>Data Quality</a:t>
            </a:r>
            <a:endParaRPr/>
          </a:p>
        </p:txBody>
      </p:sp>
      <p:sp>
        <p:nvSpPr>
          <p:cNvPr id="324" name="Google Shape;324;p4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fontScale="85000" lnSpcReduction="20000"/>
          </a:bodyPr>
          <a:lstStyle/>
          <a:p>
            <a:pPr marL="228600" lvl="0" indent="-228600" algn="l" rtl="0">
              <a:lnSpc>
                <a:spcPct val="90000"/>
              </a:lnSpc>
              <a:spcBef>
                <a:spcPts val="0"/>
              </a:spcBef>
              <a:spcAft>
                <a:spcPts val="0"/>
              </a:spcAft>
              <a:buClr>
                <a:schemeClr val="dk1"/>
              </a:buClr>
              <a:buSzPct val="100000"/>
              <a:buChar char="•"/>
            </a:pPr>
            <a:r>
              <a:rPr lang="en-US"/>
              <a:t>Poor data quality negatively affects many data processing efforts</a:t>
            </a:r>
            <a:endParaRPr/>
          </a:p>
          <a:p>
            <a:pPr marL="228600" lvl="0" indent="-77470" algn="l" rtl="0">
              <a:lnSpc>
                <a:spcPct val="90000"/>
              </a:lnSpc>
              <a:spcBef>
                <a:spcPts val="1000"/>
              </a:spcBef>
              <a:spcAft>
                <a:spcPts val="0"/>
              </a:spcAft>
              <a:buClr>
                <a:schemeClr val="dk1"/>
              </a:buClr>
              <a:buSzPct val="100000"/>
              <a:buNone/>
            </a:pPr>
            <a:endParaRPr/>
          </a:p>
          <a:p>
            <a:pPr marL="228600" lvl="0" indent="-228600" algn="l" rtl="0">
              <a:lnSpc>
                <a:spcPct val="90000"/>
              </a:lnSpc>
              <a:spcBef>
                <a:spcPts val="1000"/>
              </a:spcBef>
              <a:spcAft>
                <a:spcPts val="0"/>
              </a:spcAft>
              <a:buClr>
                <a:schemeClr val="dk1"/>
              </a:buClr>
              <a:buSzPct val="100000"/>
              <a:buChar char="•"/>
            </a:pPr>
            <a:r>
              <a:rPr lang="en-US"/>
              <a:t>What kinds of data quality problems?</a:t>
            </a:r>
            <a:endParaRPr/>
          </a:p>
          <a:p>
            <a:pPr marL="228600" lvl="0" indent="-228600" algn="l" rtl="0">
              <a:lnSpc>
                <a:spcPct val="90000"/>
              </a:lnSpc>
              <a:spcBef>
                <a:spcPts val="1000"/>
              </a:spcBef>
              <a:spcAft>
                <a:spcPts val="0"/>
              </a:spcAft>
              <a:buClr>
                <a:schemeClr val="dk1"/>
              </a:buClr>
              <a:buSzPct val="100000"/>
              <a:buChar char="•"/>
            </a:pPr>
            <a:r>
              <a:rPr lang="en-US"/>
              <a:t>How can we detect problems with the data? </a:t>
            </a:r>
            <a:endParaRPr/>
          </a:p>
          <a:p>
            <a:pPr marL="228600" lvl="0" indent="-228600" algn="l" rtl="0">
              <a:lnSpc>
                <a:spcPct val="90000"/>
              </a:lnSpc>
              <a:spcBef>
                <a:spcPts val="1000"/>
              </a:spcBef>
              <a:spcAft>
                <a:spcPts val="0"/>
              </a:spcAft>
              <a:buClr>
                <a:schemeClr val="dk1"/>
              </a:buClr>
              <a:buSzPct val="100000"/>
              <a:buChar char="•"/>
            </a:pPr>
            <a:r>
              <a:rPr lang="en-US"/>
              <a:t>What can we do about these problems? </a:t>
            </a:r>
            <a:endParaRPr/>
          </a:p>
          <a:p>
            <a:pPr marL="2057400" lvl="4" indent="-131445" algn="l" rtl="0">
              <a:lnSpc>
                <a:spcPct val="90000"/>
              </a:lnSpc>
              <a:spcBef>
                <a:spcPts val="500"/>
              </a:spcBef>
              <a:spcAft>
                <a:spcPts val="0"/>
              </a:spcAft>
              <a:buClr>
                <a:schemeClr val="dk1"/>
              </a:buClr>
              <a:buSzPct val="100000"/>
              <a:buNone/>
            </a:pPr>
            <a:endParaRPr/>
          </a:p>
          <a:p>
            <a:pPr marL="2057400" lvl="4" indent="-131445" algn="l" rtl="0">
              <a:lnSpc>
                <a:spcPct val="90000"/>
              </a:lnSpc>
              <a:spcBef>
                <a:spcPts val="500"/>
              </a:spcBef>
              <a:spcAft>
                <a:spcPts val="0"/>
              </a:spcAft>
              <a:buClr>
                <a:schemeClr val="dk1"/>
              </a:buClr>
              <a:buSzPct val="100000"/>
              <a:buNone/>
            </a:pPr>
            <a:endParaRPr/>
          </a:p>
          <a:p>
            <a:pPr marL="228600" lvl="0" indent="-228600" algn="l" rtl="0">
              <a:lnSpc>
                <a:spcPct val="90000"/>
              </a:lnSpc>
              <a:spcBef>
                <a:spcPts val="1000"/>
              </a:spcBef>
              <a:spcAft>
                <a:spcPts val="0"/>
              </a:spcAft>
              <a:buClr>
                <a:schemeClr val="dk1"/>
              </a:buClr>
              <a:buSzPct val="100000"/>
              <a:buChar char="•"/>
            </a:pPr>
            <a:r>
              <a:rPr lang="en-US"/>
              <a:t>Examples of data quality problems: </a:t>
            </a:r>
            <a:endParaRPr/>
          </a:p>
          <a:p>
            <a:pPr marL="685800" lvl="1" indent="-228600" algn="l" rtl="0">
              <a:lnSpc>
                <a:spcPct val="90000"/>
              </a:lnSpc>
              <a:spcBef>
                <a:spcPts val="500"/>
              </a:spcBef>
              <a:spcAft>
                <a:spcPts val="0"/>
              </a:spcAft>
              <a:buClr>
                <a:schemeClr val="dk1"/>
              </a:buClr>
              <a:buSzPct val="100000"/>
              <a:buChar char="•"/>
            </a:pPr>
            <a:r>
              <a:rPr lang="en-US"/>
              <a:t>Noise and outliers </a:t>
            </a:r>
            <a:endParaRPr/>
          </a:p>
          <a:p>
            <a:pPr marL="685800" lvl="1" indent="-228600" algn="l" rtl="0">
              <a:lnSpc>
                <a:spcPct val="90000"/>
              </a:lnSpc>
              <a:spcBef>
                <a:spcPts val="500"/>
              </a:spcBef>
              <a:spcAft>
                <a:spcPts val="0"/>
              </a:spcAft>
              <a:buClr>
                <a:schemeClr val="dk1"/>
              </a:buClr>
              <a:buSzPct val="100000"/>
              <a:buChar char="•"/>
            </a:pPr>
            <a:r>
              <a:rPr lang="en-US"/>
              <a:t>Wrong data </a:t>
            </a:r>
            <a:endParaRPr/>
          </a:p>
          <a:p>
            <a:pPr marL="685800" lvl="1" indent="-228600" algn="l" rtl="0">
              <a:lnSpc>
                <a:spcPct val="90000"/>
              </a:lnSpc>
              <a:spcBef>
                <a:spcPts val="500"/>
              </a:spcBef>
              <a:spcAft>
                <a:spcPts val="0"/>
              </a:spcAft>
              <a:buClr>
                <a:schemeClr val="dk1"/>
              </a:buClr>
              <a:buSzPct val="100000"/>
              <a:buChar char="•"/>
            </a:pPr>
            <a:r>
              <a:rPr lang="en-US"/>
              <a:t>Fake data </a:t>
            </a:r>
            <a:endParaRPr/>
          </a:p>
          <a:p>
            <a:pPr marL="685800" lvl="1" indent="-228600" algn="l" rtl="0">
              <a:lnSpc>
                <a:spcPct val="90000"/>
              </a:lnSpc>
              <a:spcBef>
                <a:spcPts val="500"/>
              </a:spcBef>
              <a:spcAft>
                <a:spcPts val="0"/>
              </a:spcAft>
              <a:buClr>
                <a:schemeClr val="dk1"/>
              </a:buClr>
              <a:buSzPct val="100000"/>
              <a:buChar char="•"/>
            </a:pPr>
            <a:r>
              <a:rPr lang="en-US"/>
              <a:t>Missing values </a:t>
            </a:r>
            <a:endParaRPr/>
          </a:p>
          <a:p>
            <a:pPr marL="685800" lvl="1" indent="-228600" algn="l" rtl="0">
              <a:lnSpc>
                <a:spcPct val="90000"/>
              </a:lnSpc>
              <a:spcBef>
                <a:spcPts val="500"/>
              </a:spcBef>
              <a:spcAft>
                <a:spcPts val="0"/>
              </a:spcAft>
              <a:buClr>
                <a:schemeClr val="dk1"/>
              </a:buClr>
              <a:buSzPct val="100000"/>
              <a:buChar char="•"/>
            </a:pPr>
            <a:r>
              <a:rPr lang="en-US"/>
              <a:t>Duplicate data </a:t>
            </a:r>
            <a:endParaRPr/>
          </a:p>
        </p:txBody>
      </p:sp>
      <p:sp>
        <p:nvSpPr>
          <p:cNvPr id="325" name="Google Shape;325;p41"/>
          <p:cNvSpPr txBox="1"/>
          <p:nvPr/>
        </p:nvSpPr>
        <p:spPr>
          <a:xfrm>
            <a:off x="4271087" y="5640497"/>
            <a:ext cx="7476153" cy="369332"/>
          </a:xfrm>
          <a:prstGeom prst="rect">
            <a:avLst/>
          </a:prstGeom>
          <a:noFill/>
          <a:ln>
            <a:noFill/>
          </a:ln>
        </p:spPr>
        <p:txBody>
          <a:bodyPr spcFirstLastPara="1" wrap="square" lIns="91425" tIns="45700" rIns="91425" bIns="45700" anchor="t" anchorCtr="0">
            <a:spAutoFit/>
          </a:bodyPr>
          <a:lstStyle/>
          <a:p>
            <a:pPr marL="0" marR="0" lvl="1" indent="0" algn="l" rtl="0">
              <a:lnSpc>
                <a:spcPct val="90000"/>
              </a:lnSpc>
              <a:spcBef>
                <a:spcPts val="0"/>
              </a:spcBef>
              <a:spcAft>
                <a:spcPts val="0"/>
              </a:spcAft>
              <a:buClr>
                <a:srgbClr val="C00000"/>
              </a:buClr>
              <a:buSzPts val="2000"/>
              <a:buFont typeface="Arial"/>
              <a:buNone/>
            </a:pPr>
            <a:r>
              <a:rPr lang="en-US" sz="2000" b="0" i="0" u="none" strike="noStrike" cap="none">
                <a:solidFill>
                  <a:srgbClr val="C00000"/>
                </a:solidFill>
                <a:latin typeface="Times New Roman"/>
                <a:ea typeface="Times New Roman"/>
                <a:cs typeface="Times New Roman"/>
                <a:sym typeface="Times New Roman"/>
              </a:rPr>
              <a:t>The first step, detection and correction, is often called </a:t>
            </a:r>
            <a:r>
              <a:rPr lang="en-US" sz="2000" b="1" i="0" u="none" strike="noStrike" cap="none">
                <a:solidFill>
                  <a:srgbClr val="C00000"/>
                </a:solidFill>
                <a:latin typeface="Times New Roman"/>
                <a:ea typeface="Times New Roman"/>
                <a:cs typeface="Times New Roman"/>
                <a:sym typeface="Times New Roman"/>
              </a:rPr>
              <a:t>data cleaning. </a:t>
            </a:r>
            <a:endParaRPr sz="2000" b="0" i="0" u="none" strike="noStrike" cap="none">
              <a:solidFill>
                <a:srgbClr val="C00000"/>
              </a:solidFill>
              <a:latin typeface="Times New Roman"/>
              <a:ea typeface="Times New Roman"/>
              <a:cs typeface="Times New Roman"/>
              <a:sym typeface="Times New Roman"/>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Google Shape;330;p4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C00000"/>
              </a:buClr>
              <a:buSzPts val="4400"/>
              <a:buFont typeface="Times New Roman"/>
              <a:buNone/>
            </a:pPr>
            <a:r>
              <a:rPr lang="en-US"/>
              <a:t>Noise</a:t>
            </a:r>
            <a:endParaRPr/>
          </a:p>
        </p:txBody>
      </p:sp>
      <p:sp>
        <p:nvSpPr>
          <p:cNvPr id="331" name="Google Shape;331;p42"/>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400"/>
              <a:buChar char="•"/>
            </a:pPr>
            <a:r>
              <a:rPr lang="en-US" sz="2400"/>
              <a:t>For objects, noise is an </a:t>
            </a:r>
            <a:r>
              <a:rPr lang="en-US" sz="2400">
                <a:solidFill>
                  <a:srgbClr val="C00000"/>
                </a:solidFill>
              </a:rPr>
              <a:t>extraneous</a:t>
            </a:r>
            <a:r>
              <a:rPr lang="en-US" sz="2400"/>
              <a:t> object</a:t>
            </a:r>
            <a:endParaRPr/>
          </a:p>
          <a:p>
            <a:pPr marL="228600" lvl="0" indent="-228600" algn="l" rtl="0">
              <a:lnSpc>
                <a:spcPct val="90000"/>
              </a:lnSpc>
              <a:spcBef>
                <a:spcPts val="1000"/>
              </a:spcBef>
              <a:spcAft>
                <a:spcPts val="0"/>
              </a:spcAft>
              <a:buClr>
                <a:schemeClr val="dk1"/>
              </a:buClr>
              <a:buSzPts val="2400"/>
              <a:buChar char="•"/>
            </a:pPr>
            <a:r>
              <a:rPr lang="en-US" sz="2400"/>
              <a:t>For attributes, noise refers to modification of original values</a:t>
            </a:r>
            <a:endParaRPr/>
          </a:p>
          <a:p>
            <a:pPr marL="685800" lvl="1" indent="-228600" algn="l" rtl="0">
              <a:lnSpc>
                <a:spcPct val="90000"/>
              </a:lnSpc>
              <a:spcBef>
                <a:spcPts val="500"/>
              </a:spcBef>
              <a:spcAft>
                <a:spcPts val="0"/>
              </a:spcAft>
              <a:buClr>
                <a:schemeClr val="dk1"/>
              </a:buClr>
              <a:buSzPts val="2000"/>
              <a:buChar char="•"/>
            </a:pPr>
            <a:r>
              <a:rPr lang="en-US" sz="2000"/>
              <a:t>Examples: distortion of a person’s voice when talking on a poor phone and “snow” on television screen</a:t>
            </a:r>
            <a:endParaRPr/>
          </a:p>
          <a:p>
            <a:pPr marL="685800" lvl="1" indent="-228600" algn="l" rtl="0">
              <a:lnSpc>
                <a:spcPct val="90000"/>
              </a:lnSpc>
              <a:spcBef>
                <a:spcPts val="500"/>
              </a:spcBef>
              <a:spcAft>
                <a:spcPts val="0"/>
              </a:spcAft>
              <a:buClr>
                <a:schemeClr val="dk1"/>
              </a:buClr>
              <a:buSzPts val="2000"/>
              <a:buChar char="•"/>
            </a:pPr>
            <a:r>
              <a:rPr lang="en-US" sz="2000"/>
              <a:t>The figures below show two sine waves of the same magnitude and different frequencies, the waves combined, and the two sine waves with random noise</a:t>
            </a:r>
            <a:endParaRPr/>
          </a:p>
          <a:p>
            <a:pPr marL="1143000" lvl="2" indent="-228600" algn="l" rtl="0">
              <a:lnSpc>
                <a:spcPct val="90000"/>
              </a:lnSpc>
              <a:spcBef>
                <a:spcPts val="500"/>
              </a:spcBef>
              <a:spcAft>
                <a:spcPts val="0"/>
              </a:spcAft>
              <a:buClr>
                <a:schemeClr val="dk1"/>
              </a:buClr>
              <a:buSzPts val="1800"/>
              <a:buChar char="•"/>
            </a:pPr>
            <a:r>
              <a:rPr lang="en-US" sz="1800"/>
              <a:t> The magnitude and shape of the original signal is distorted </a:t>
            </a:r>
            <a:endParaRPr/>
          </a:p>
          <a:p>
            <a:pPr marL="685800" lvl="1" indent="-101600" algn="l" rtl="0">
              <a:lnSpc>
                <a:spcPct val="90000"/>
              </a:lnSpc>
              <a:spcBef>
                <a:spcPts val="500"/>
              </a:spcBef>
              <a:spcAft>
                <a:spcPts val="0"/>
              </a:spcAft>
              <a:buClr>
                <a:schemeClr val="dk1"/>
              </a:buClr>
              <a:buSzPts val="2000"/>
              <a:buNone/>
            </a:pPr>
            <a:endParaRPr sz="2000"/>
          </a:p>
          <a:p>
            <a:pPr marL="685800" lvl="1" indent="-101600" algn="l" rtl="0">
              <a:lnSpc>
                <a:spcPct val="90000"/>
              </a:lnSpc>
              <a:spcBef>
                <a:spcPts val="500"/>
              </a:spcBef>
              <a:spcAft>
                <a:spcPts val="0"/>
              </a:spcAft>
              <a:buClr>
                <a:schemeClr val="dk1"/>
              </a:buClr>
              <a:buSzPts val="2000"/>
              <a:buNone/>
            </a:pPr>
            <a:endParaRPr sz="2000"/>
          </a:p>
        </p:txBody>
      </p:sp>
      <p:pic>
        <p:nvPicPr>
          <p:cNvPr id="332" name="Google Shape;332;p42"/>
          <p:cNvPicPr preferRelativeResize="0"/>
          <p:nvPr/>
        </p:nvPicPr>
        <p:blipFill rotWithShape="1">
          <a:blip r:embed="rId3">
            <a:alphaModFix/>
          </a:blip>
          <a:srcRect/>
          <a:stretch/>
        </p:blipFill>
        <p:spPr>
          <a:xfrm>
            <a:off x="1505339" y="4495800"/>
            <a:ext cx="3045649" cy="2286000"/>
          </a:xfrm>
          <a:prstGeom prst="rect">
            <a:avLst/>
          </a:prstGeom>
          <a:noFill/>
          <a:ln>
            <a:noFill/>
          </a:ln>
        </p:spPr>
      </p:pic>
      <p:pic>
        <p:nvPicPr>
          <p:cNvPr id="333" name="Google Shape;333;p42"/>
          <p:cNvPicPr preferRelativeResize="0"/>
          <p:nvPr/>
        </p:nvPicPr>
        <p:blipFill rotWithShape="1">
          <a:blip r:embed="rId4">
            <a:alphaModFix/>
          </a:blip>
          <a:srcRect/>
          <a:stretch/>
        </p:blipFill>
        <p:spPr>
          <a:xfrm>
            <a:off x="7527020" y="4495800"/>
            <a:ext cx="3045649" cy="2286000"/>
          </a:xfrm>
          <a:prstGeom prst="rect">
            <a:avLst/>
          </a:prstGeom>
          <a:noFill/>
          <a:ln>
            <a:noFill/>
          </a:ln>
        </p:spPr>
      </p:pic>
      <p:pic>
        <p:nvPicPr>
          <p:cNvPr id="334" name="Google Shape;334;p42"/>
          <p:cNvPicPr preferRelativeResize="0"/>
          <p:nvPr/>
        </p:nvPicPr>
        <p:blipFill rotWithShape="1">
          <a:blip r:embed="rId5">
            <a:alphaModFix/>
          </a:blip>
          <a:srcRect/>
          <a:stretch/>
        </p:blipFill>
        <p:spPr>
          <a:xfrm>
            <a:off x="4555220" y="4495800"/>
            <a:ext cx="3045649" cy="2286000"/>
          </a:xfrm>
          <a:prstGeom prst="rect">
            <a:avLst/>
          </a:prstGeom>
          <a:noFill/>
          <a:ln>
            <a:noFill/>
          </a:ln>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39" name="Google Shape;339;p4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rgbClr val="CC6600"/>
              </a:buClr>
              <a:buSzPts val="2800"/>
              <a:buChar char="•"/>
            </a:pPr>
            <a:r>
              <a:rPr lang="en-US" b="1" i="1">
                <a:solidFill>
                  <a:srgbClr val="CC6600"/>
                </a:solidFill>
              </a:rPr>
              <a:t>Outliers</a:t>
            </a:r>
            <a:r>
              <a:rPr lang="en-US"/>
              <a:t> are data objects with characteristics that are considerably different than most of the other data objects in the data set</a:t>
            </a:r>
            <a:endParaRPr/>
          </a:p>
          <a:p>
            <a:pPr marL="685800" lvl="1" indent="-228600" algn="l" rtl="0">
              <a:lnSpc>
                <a:spcPct val="90000"/>
              </a:lnSpc>
              <a:spcBef>
                <a:spcPts val="500"/>
              </a:spcBef>
              <a:spcAft>
                <a:spcPts val="0"/>
              </a:spcAft>
              <a:buClr>
                <a:schemeClr val="dk1"/>
              </a:buClr>
              <a:buSzPts val="2400"/>
              <a:buChar char="•"/>
            </a:pPr>
            <a:r>
              <a:rPr lang="en-US" b="1"/>
              <a:t>Case 1:</a:t>
            </a:r>
            <a:r>
              <a:rPr lang="en-US"/>
              <a:t> Outliers are </a:t>
            </a:r>
            <a:br>
              <a:rPr lang="en-US"/>
            </a:br>
            <a:r>
              <a:rPr lang="en-US"/>
              <a:t>noise that interferes</a:t>
            </a:r>
            <a:br>
              <a:rPr lang="en-US"/>
            </a:br>
            <a:r>
              <a:rPr lang="en-US"/>
              <a:t>with data analysis </a:t>
            </a:r>
            <a:br>
              <a:rPr lang="en-US"/>
            </a:br>
            <a:endParaRPr sz="1200"/>
          </a:p>
          <a:p>
            <a:pPr marL="685800" lvl="1" indent="-228600" algn="l" rtl="0">
              <a:lnSpc>
                <a:spcPct val="90000"/>
              </a:lnSpc>
              <a:spcBef>
                <a:spcPts val="500"/>
              </a:spcBef>
              <a:spcAft>
                <a:spcPts val="0"/>
              </a:spcAft>
              <a:buClr>
                <a:schemeClr val="dk1"/>
              </a:buClr>
              <a:buSzPts val="2400"/>
              <a:buChar char="•"/>
            </a:pPr>
            <a:r>
              <a:rPr lang="en-US" b="1"/>
              <a:t>Case 2: </a:t>
            </a:r>
            <a:r>
              <a:rPr lang="en-US"/>
              <a:t>Outliers are </a:t>
            </a:r>
            <a:br>
              <a:rPr lang="en-US"/>
            </a:br>
            <a:r>
              <a:rPr lang="en-US"/>
              <a:t>the goal of our analysis</a:t>
            </a:r>
            <a:endParaRPr/>
          </a:p>
          <a:p>
            <a:pPr marL="1143000" lvl="2" indent="-228600" algn="l" rtl="0">
              <a:lnSpc>
                <a:spcPct val="90000"/>
              </a:lnSpc>
              <a:spcBef>
                <a:spcPts val="500"/>
              </a:spcBef>
              <a:spcAft>
                <a:spcPts val="0"/>
              </a:spcAft>
              <a:buClr>
                <a:schemeClr val="dk1"/>
              </a:buClr>
              <a:buSzPts val="2000"/>
              <a:buChar char="•"/>
            </a:pPr>
            <a:r>
              <a:rPr lang="en-US"/>
              <a:t> </a:t>
            </a:r>
            <a:r>
              <a:rPr lang="en-US" sz="2200"/>
              <a:t>Credit card fraud</a:t>
            </a:r>
            <a:endParaRPr/>
          </a:p>
          <a:p>
            <a:pPr marL="1143000" lvl="2" indent="-228600" algn="l" rtl="0">
              <a:lnSpc>
                <a:spcPct val="90000"/>
              </a:lnSpc>
              <a:spcBef>
                <a:spcPts val="500"/>
              </a:spcBef>
              <a:spcAft>
                <a:spcPts val="0"/>
              </a:spcAft>
              <a:buClr>
                <a:schemeClr val="dk1"/>
              </a:buClr>
              <a:buSzPts val="2200"/>
              <a:buChar char="•"/>
            </a:pPr>
            <a:r>
              <a:rPr lang="en-US" sz="2200"/>
              <a:t> Intrusion detection</a:t>
            </a:r>
            <a:r>
              <a:rPr lang="en-US"/>
              <a:t> </a:t>
            </a:r>
            <a:endParaRPr/>
          </a:p>
          <a:p>
            <a:pPr marL="1143000" lvl="2" indent="-152400" algn="l" rtl="0">
              <a:lnSpc>
                <a:spcPct val="90000"/>
              </a:lnSpc>
              <a:spcBef>
                <a:spcPts val="500"/>
              </a:spcBef>
              <a:spcAft>
                <a:spcPts val="0"/>
              </a:spcAft>
              <a:buClr>
                <a:schemeClr val="dk1"/>
              </a:buClr>
              <a:buSzPts val="1200"/>
              <a:buNone/>
            </a:pPr>
            <a:endParaRPr sz="1200"/>
          </a:p>
          <a:p>
            <a:pPr marL="228600" lvl="0" indent="-228600" algn="l" rtl="0">
              <a:lnSpc>
                <a:spcPct val="90000"/>
              </a:lnSpc>
              <a:spcBef>
                <a:spcPts val="1000"/>
              </a:spcBef>
              <a:spcAft>
                <a:spcPts val="0"/>
              </a:spcAft>
              <a:buClr>
                <a:schemeClr val="dk1"/>
              </a:buClr>
              <a:buSzPts val="2800"/>
              <a:buChar char="•"/>
            </a:pPr>
            <a:r>
              <a:rPr lang="en-US"/>
              <a:t>Causes?</a:t>
            </a:r>
            <a:endParaRPr/>
          </a:p>
        </p:txBody>
      </p:sp>
      <p:grpSp>
        <p:nvGrpSpPr>
          <p:cNvPr id="340" name="Google Shape;340;p43"/>
          <p:cNvGrpSpPr/>
          <p:nvPr/>
        </p:nvGrpSpPr>
        <p:grpSpPr>
          <a:xfrm>
            <a:off x="6421017" y="2803881"/>
            <a:ext cx="4267200" cy="3884612"/>
            <a:chOff x="3648" y="2448"/>
            <a:chExt cx="2112" cy="1872"/>
          </a:xfrm>
        </p:grpSpPr>
        <p:pic>
          <p:nvPicPr>
            <p:cNvPr id="341" name="Google Shape;341;p43"/>
            <p:cNvPicPr preferRelativeResize="0"/>
            <p:nvPr/>
          </p:nvPicPr>
          <p:blipFill rotWithShape="1">
            <a:blip r:embed="rId3">
              <a:alphaModFix/>
            </a:blip>
            <a:srcRect/>
            <a:stretch/>
          </p:blipFill>
          <p:spPr>
            <a:xfrm>
              <a:off x="3648" y="2448"/>
              <a:ext cx="2112" cy="1872"/>
            </a:xfrm>
            <a:prstGeom prst="rect">
              <a:avLst/>
            </a:prstGeom>
            <a:noFill/>
            <a:ln>
              <a:noFill/>
            </a:ln>
          </p:spPr>
        </p:pic>
        <p:sp>
          <p:nvSpPr>
            <p:cNvPr id="342" name="Google Shape;342;p43"/>
            <p:cNvSpPr/>
            <p:nvPr/>
          </p:nvSpPr>
          <p:spPr>
            <a:xfrm>
              <a:off x="3766" y="2961"/>
              <a:ext cx="86" cy="84"/>
            </a:xfrm>
            <a:prstGeom prst="ellipse">
              <a:avLst/>
            </a:prstGeom>
            <a:noFill/>
            <a:ln w="19050" cap="flat" cmpd="sng">
              <a:solidFill>
                <a:srgbClr val="FF33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43" name="Google Shape;343;p43"/>
            <p:cNvSpPr/>
            <p:nvPr/>
          </p:nvSpPr>
          <p:spPr>
            <a:xfrm>
              <a:off x="3907" y="3224"/>
              <a:ext cx="86" cy="84"/>
            </a:xfrm>
            <a:prstGeom prst="ellipse">
              <a:avLst/>
            </a:prstGeom>
            <a:noFill/>
            <a:ln w="19050" cap="flat" cmpd="sng">
              <a:solidFill>
                <a:srgbClr val="FF33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44" name="Google Shape;344;p43"/>
            <p:cNvSpPr/>
            <p:nvPr/>
          </p:nvSpPr>
          <p:spPr>
            <a:xfrm>
              <a:off x="5612" y="3871"/>
              <a:ext cx="86" cy="85"/>
            </a:xfrm>
            <a:prstGeom prst="ellipse">
              <a:avLst/>
            </a:prstGeom>
            <a:noFill/>
            <a:ln w="19050" cap="flat" cmpd="sng">
              <a:solidFill>
                <a:srgbClr val="FF33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45" name="Google Shape;345;p43"/>
            <p:cNvSpPr/>
            <p:nvPr/>
          </p:nvSpPr>
          <p:spPr>
            <a:xfrm>
              <a:off x="4319" y="3937"/>
              <a:ext cx="86" cy="84"/>
            </a:xfrm>
            <a:prstGeom prst="ellipse">
              <a:avLst/>
            </a:prstGeom>
            <a:noFill/>
            <a:ln w="19050" cap="flat" cmpd="sng">
              <a:solidFill>
                <a:srgbClr val="FF33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46" name="Google Shape;346;p43"/>
            <p:cNvSpPr/>
            <p:nvPr/>
          </p:nvSpPr>
          <p:spPr>
            <a:xfrm>
              <a:off x="4944" y="3072"/>
              <a:ext cx="192" cy="240"/>
            </a:xfrm>
            <a:prstGeom prst="rect">
              <a:avLst/>
            </a:pr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47" name="Google Shape;347;p43"/>
            <p:cNvSpPr/>
            <p:nvPr/>
          </p:nvSpPr>
          <p:spPr>
            <a:xfrm>
              <a:off x="3888" y="3120"/>
              <a:ext cx="192" cy="240"/>
            </a:xfrm>
            <a:prstGeom prst="rect">
              <a:avLst/>
            </a:pr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348" name="Google Shape;348;p4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C00000"/>
              </a:buClr>
              <a:buSzPts val="4400"/>
              <a:buFont typeface="Times New Roman"/>
              <a:buNone/>
            </a:pPr>
            <a:r>
              <a:rPr lang="en-US"/>
              <a:t>Outliers</a:t>
            </a:r>
            <a:endParaRP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3" name="Google Shape;353;p4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C00000"/>
              </a:buClr>
              <a:buSzPts val="4400"/>
              <a:buFont typeface="Times New Roman"/>
              <a:buNone/>
            </a:pPr>
            <a:r>
              <a:rPr lang="en-US"/>
              <a:t>Missing Values</a:t>
            </a:r>
            <a:endParaRPr/>
          </a:p>
        </p:txBody>
      </p:sp>
      <p:sp>
        <p:nvSpPr>
          <p:cNvPr id="354" name="Google Shape;354;p4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lnSpcReduction="10000"/>
          </a:bodyPr>
          <a:lstStyle/>
          <a:p>
            <a:pPr marL="228600" lvl="0" indent="-228600" algn="l" rtl="0">
              <a:lnSpc>
                <a:spcPct val="90000"/>
              </a:lnSpc>
              <a:spcBef>
                <a:spcPts val="0"/>
              </a:spcBef>
              <a:spcAft>
                <a:spcPts val="0"/>
              </a:spcAft>
              <a:buClr>
                <a:schemeClr val="dk1"/>
              </a:buClr>
              <a:buSzPts val="2800"/>
              <a:buChar char="•"/>
            </a:pPr>
            <a:r>
              <a:rPr lang="en-US"/>
              <a:t>Reasons for missing values</a:t>
            </a:r>
            <a:endParaRPr/>
          </a:p>
          <a:p>
            <a:pPr marL="685800" lvl="1" indent="-228600" algn="l" rtl="0">
              <a:lnSpc>
                <a:spcPct val="90000"/>
              </a:lnSpc>
              <a:spcBef>
                <a:spcPts val="500"/>
              </a:spcBef>
              <a:spcAft>
                <a:spcPts val="0"/>
              </a:spcAft>
              <a:buClr>
                <a:schemeClr val="dk1"/>
              </a:buClr>
              <a:buSzPts val="2400"/>
              <a:buChar char="•"/>
            </a:pPr>
            <a:r>
              <a:rPr lang="en-US"/>
              <a:t>Information is not collected </a:t>
            </a:r>
            <a:br>
              <a:rPr lang="en-US"/>
            </a:br>
            <a:r>
              <a:rPr lang="en-US"/>
              <a:t>(e.g., people decline to give their age and weight)</a:t>
            </a:r>
            <a:endParaRPr/>
          </a:p>
          <a:p>
            <a:pPr marL="685800" lvl="1" indent="-228600" algn="l" rtl="0">
              <a:lnSpc>
                <a:spcPct val="90000"/>
              </a:lnSpc>
              <a:spcBef>
                <a:spcPts val="500"/>
              </a:spcBef>
              <a:spcAft>
                <a:spcPts val="0"/>
              </a:spcAft>
              <a:buClr>
                <a:schemeClr val="dk1"/>
              </a:buClr>
              <a:buSzPts val="2400"/>
              <a:buChar char="•"/>
            </a:pPr>
            <a:r>
              <a:rPr lang="en-US"/>
              <a:t>Attributes may not be applicable to all cases </a:t>
            </a:r>
            <a:br>
              <a:rPr lang="en-US"/>
            </a:br>
            <a:r>
              <a:rPr lang="en-US"/>
              <a:t>(e.g., annual income is not applicable to children)</a:t>
            </a:r>
            <a:endParaRPr/>
          </a:p>
          <a:p>
            <a:pPr marL="685800" lvl="1" indent="-76200" algn="l" rtl="0">
              <a:lnSpc>
                <a:spcPct val="90000"/>
              </a:lnSpc>
              <a:spcBef>
                <a:spcPts val="500"/>
              </a:spcBef>
              <a:spcAft>
                <a:spcPts val="0"/>
              </a:spcAft>
              <a:buClr>
                <a:schemeClr val="dk1"/>
              </a:buClr>
              <a:buSzPts val="2400"/>
              <a:buNone/>
            </a:pPr>
            <a:endParaRPr/>
          </a:p>
          <a:p>
            <a:pPr marL="228600" lvl="0" indent="-228600" algn="l" rtl="0">
              <a:lnSpc>
                <a:spcPct val="90000"/>
              </a:lnSpc>
              <a:spcBef>
                <a:spcPts val="1000"/>
              </a:spcBef>
              <a:spcAft>
                <a:spcPts val="0"/>
              </a:spcAft>
              <a:buClr>
                <a:schemeClr val="dk1"/>
              </a:buClr>
              <a:buSzPts val="2800"/>
              <a:buChar char="•"/>
            </a:pPr>
            <a:r>
              <a:rPr lang="en-US"/>
              <a:t>Handling missing values</a:t>
            </a:r>
            <a:endParaRPr/>
          </a:p>
          <a:p>
            <a:pPr marL="685800" lvl="1" indent="-228600" algn="l" rtl="0">
              <a:lnSpc>
                <a:spcPct val="90000"/>
              </a:lnSpc>
              <a:spcBef>
                <a:spcPts val="500"/>
              </a:spcBef>
              <a:spcAft>
                <a:spcPts val="0"/>
              </a:spcAft>
              <a:buClr>
                <a:schemeClr val="dk1"/>
              </a:buClr>
              <a:buSzPts val="2400"/>
              <a:buChar char="•"/>
            </a:pPr>
            <a:r>
              <a:rPr lang="en-US"/>
              <a:t>Eliminate data objects or variables</a:t>
            </a:r>
            <a:endParaRPr/>
          </a:p>
          <a:p>
            <a:pPr marL="685800" lvl="1" indent="-228600" algn="l" rtl="0">
              <a:lnSpc>
                <a:spcPct val="90000"/>
              </a:lnSpc>
              <a:spcBef>
                <a:spcPts val="500"/>
              </a:spcBef>
              <a:spcAft>
                <a:spcPts val="0"/>
              </a:spcAft>
              <a:buClr>
                <a:schemeClr val="dk1"/>
              </a:buClr>
              <a:buSzPts val="2400"/>
              <a:buChar char="•"/>
            </a:pPr>
            <a:r>
              <a:rPr lang="en-US"/>
              <a:t>Estimate missing values</a:t>
            </a:r>
            <a:endParaRPr/>
          </a:p>
          <a:p>
            <a:pPr marL="1147763" lvl="2" indent="-233362" algn="l" rtl="0">
              <a:lnSpc>
                <a:spcPct val="90000"/>
              </a:lnSpc>
              <a:spcBef>
                <a:spcPts val="500"/>
              </a:spcBef>
              <a:spcAft>
                <a:spcPts val="0"/>
              </a:spcAft>
              <a:buClr>
                <a:schemeClr val="dk1"/>
              </a:buClr>
              <a:buSzPts val="2000"/>
              <a:buChar char="•"/>
            </a:pPr>
            <a:r>
              <a:rPr lang="en-US"/>
              <a:t>Example: time series of temperature</a:t>
            </a:r>
            <a:endParaRPr/>
          </a:p>
          <a:p>
            <a:pPr marL="1147763" lvl="2" indent="-233362" algn="l" rtl="0">
              <a:lnSpc>
                <a:spcPct val="90000"/>
              </a:lnSpc>
              <a:spcBef>
                <a:spcPts val="500"/>
              </a:spcBef>
              <a:spcAft>
                <a:spcPts val="0"/>
              </a:spcAft>
              <a:buClr>
                <a:schemeClr val="dk1"/>
              </a:buClr>
              <a:buSzPts val="2000"/>
              <a:buChar char="•"/>
            </a:pPr>
            <a:r>
              <a:rPr lang="en-US"/>
              <a:t>Example: census results </a:t>
            </a:r>
            <a:endParaRPr/>
          </a:p>
          <a:p>
            <a:pPr marL="685800" lvl="1" indent="-228600" algn="l" rtl="0">
              <a:lnSpc>
                <a:spcPct val="90000"/>
              </a:lnSpc>
              <a:spcBef>
                <a:spcPts val="500"/>
              </a:spcBef>
              <a:spcAft>
                <a:spcPts val="0"/>
              </a:spcAft>
              <a:buClr>
                <a:schemeClr val="dk1"/>
              </a:buClr>
              <a:buSzPts val="2400"/>
              <a:buChar char="•"/>
            </a:pPr>
            <a:r>
              <a:rPr lang="en-US"/>
              <a:t>Ignore the missing value during analysis</a:t>
            </a:r>
            <a:endParaRP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4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C00000"/>
              </a:buClr>
              <a:buSzPts val="4400"/>
              <a:buFont typeface="Times New Roman"/>
              <a:buNone/>
            </a:pPr>
            <a:r>
              <a:rPr lang="en-US"/>
              <a:t>Duplicate Data</a:t>
            </a:r>
            <a:endParaRPr/>
          </a:p>
        </p:txBody>
      </p:sp>
      <p:sp>
        <p:nvSpPr>
          <p:cNvPr id="360" name="Google Shape;360;p4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lnSpcReduction="10000"/>
          </a:bodyPr>
          <a:lstStyle/>
          <a:p>
            <a:pPr marL="228600" lvl="0" indent="-228600" algn="l" rtl="0">
              <a:lnSpc>
                <a:spcPct val="90000"/>
              </a:lnSpc>
              <a:spcBef>
                <a:spcPts val="0"/>
              </a:spcBef>
              <a:spcAft>
                <a:spcPts val="0"/>
              </a:spcAft>
              <a:buClr>
                <a:schemeClr val="dk1"/>
              </a:buClr>
              <a:buSzPts val="2800"/>
              <a:buChar char="•"/>
            </a:pPr>
            <a:r>
              <a:rPr lang="en-US"/>
              <a:t>Data set may include data objects that are duplicates, or almost duplicates of one another</a:t>
            </a:r>
            <a:endParaRPr/>
          </a:p>
          <a:p>
            <a:pPr marL="685800" lvl="1" indent="-228600" algn="l" rtl="0">
              <a:lnSpc>
                <a:spcPct val="90000"/>
              </a:lnSpc>
              <a:spcBef>
                <a:spcPts val="500"/>
              </a:spcBef>
              <a:spcAft>
                <a:spcPts val="0"/>
              </a:spcAft>
              <a:buClr>
                <a:schemeClr val="dk1"/>
              </a:buClr>
              <a:buSzPts val="2400"/>
              <a:buChar char="•"/>
            </a:pPr>
            <a:r>
              <a:rPr lang="en-US"/>
              <a:t>Major issue when merging data from heterogeneous sources</a:t>
            </a:r>
            <a:endParaRPr/>
          </a:p>
          <a:p>
            <a:pPr marL="685800" lvl="1" indent="-76200" algn="l" rtl="0">
              <a:lnSpc>
                <a:spcPct val="90000"/>
              </a:lnSpc>
              <a:spcBef>
                <a:spcPts val="500"/>
              </a:spcBef>
              <a:spcAft>
                <a:spcPts val="0"/>
              </a:spcAft>
              <a:buClr>
                <a:schemeClr val="dk1"/>
              </a:buClr>
              <a:buSzPts val="2400"/>
              <a:buNone/>
            </a:pPr>
            <a:endParaRPr/>
          </a:p>
          <a:p>
            <a:pPr marL="228600" lvl="0" indent="-228600" algn="l" rtl="0">
              <a:lnSpc>
                <a:spcPct val="90000"/>
              </a:lnSpc>
              <a:spcBef>
                <a:spcPts val="1000"/>
              </a:spcBef>
              <a:spcAft>
                <a:spcPts val="0"/>
              </a:spcAft>
              <a:buClr>
                <a:schemeClr val="dk1"/>
              </a:buClr>
              <a:buSzPts val="2800"/>
              <a:buChar char="•"/>
            </a:pPr>
            <a:r>
              <a:rPr lang="en-US"/>
              <a:t>Examples:</a:t>
            </a:r>
            <a:endParaRPr/>
          </a:p>
          <a:p>
            <a:pPr marL="685800" lvl="1" indent="-228600" algn="l" rtl="0">
              <a:lnSpc>
                <a:spcPct val="90000"/>
              </a:lnSpc>
              <a:spcBef>
                <a:spcPts val="500"/>
              </a:spcBef>
              <a:spcAft>
                <a:spcPts val="0"/>
              </a:spcAft>
              <a:buClr>
                <a:schemeClr val="dk1"/>
              </a:buClr>
              <a:buSzPts val="2400"/>
              <a:buChar char="•"/>
            </a:pPr>
            <a:r>
              <a:rPr lang="en-US"/>
              <a:t>Same person with multiple email addresses</a:t>
            </a:r>
            <a:endParaRPr/>
          </a:p>
          <a:p>
            <a:pPr marL="685800" lvl="1" indent="-76200" algn="l" rtl="0">
              <a:lnSpc>
                <a:spcPct val="90000"/>
              </a:lnSpc>
              <a:spcBef>
                <a:spcPts val="500"/>
              </a:spcBef>
              <a:spcAft>
                <a:spcPts val="0"/>
              </a:spcAft>
              <a:buClr>
                <a:schemeClr val="dk1"/>
              </a:buClr>
              <a:buSzPts val="2400"/>
              <a:buNone/>
            </a:pPr>
            <a:endParaRPr/>
          </a:p>
          <a:p>
            <a:pPr marL="228600" lvl="0" indent="-228600" algn="l" rtl="0">
              <a:lnSpc>
                <a:spcPct val="90000"/>
              </a:lnSpc>
              <a:spcBef>
                <a:spcPts val="1000"/>
              </a:spcBef>
              <a:spcAft>
                <a:spcPts val="0"/>
              </a:spcAft>
              <a:buClr>
                <a:schemeClr val="dk1"/>
              </a:buClr>
              <a:buSzPts val="2800"/>
              <a:buChar char="•"/>
            </a:pPr>
            <a:r>
              <a:rPr lang="en-US"/>
              <a:t>Data cleaning</a:t>
            </a:r>
            <a:endParaRPr/>
          </a:p>
          <a:p>
            <a:pPr marL="685800" lvl="1" indent="-228600" algn="l" rtl="0">
              <a:lnSpc>
                <a:spcPct val="90000"/>
              </a:lnSpc>
              <a:spcBef>
                <a:spcPts val="500"/>
              </a:spcBef>
              <a:spcAft>
                <a:spcPts val="0"/>
              </a:spcAft>
              <a:buClr>
                <a:schemeClr val="dk1"/>
              </a:buClr>
              <a:buSzPts val="2400"/>
              <a:buChar char="•"/>
            </a:pPr>
            <a:r>
              <a:rPr lang="en-US"/>
              <a:t>Process of dealing with duplicate data issues</a:t>
            </a:r>
            <a:endParaRPr/>
          </a:p>
          <a:p>
            <a:pPr marL="685800" lvl="1" indent="-76200" algn="l" rtl="0">
              <a:lnSpc>
                <a:spcPct val="90000"/>
              </a:lnSpc>
              <a:spcBef>
                <a:spcPts val="500"/>
              </a:spcBef>
              <a:spcAft>
                <a:spcPts val="0"/>
              </a:spcAft>
              <a:buClr>
                <a:schemeClr val="dk1"/>
              </a:buClr>
              <a:buSzPts val="2400"/>
              <a:buNone/>
            </a:pPr>
            <a:endParaRPr/>
          </a:p>
          <a:p>
            <a:pPr marL="228600" lvl="0" indent="-228600" algn="l" rtl="0">
              <a:lnSpc>
                <a:spcPct val="90000"/>
              </a:lnSpc>
              <a:spcBef>
                <a:spcPts val="1000"/>
              </a:spcBef>
              <a:spcAft>
                <a:spcPts val="0"/>
              </a:spcAft>
              <a:buClr>
                <a:schemeClr val="dk1"/>
              </a:buClr>
              <a:buSzPts val="2800"/>
              <a:buChar char="•"/>
            </a:pPr>
            <a:r>
              <a:rPr lang="en-US"/>
              <a:t>When should duplicate data not be removed?</a:t>
            </a:r>
            <a:endParaRP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4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C00000"/>
              </a:buClr>
              <a:buSzPts val="4400"/>
              <a:buFont typeface="Times New Roman"/>
              <a:buNone/>
            </a:pPr>
            <a:r>
              <a:rPr lang="en-US"/>
              <a:t>Data Preprocessing</a:t>
            </a:r>
            <a:endParaRPr/>
          </a:p>
        </p:txBody>
      </p:sp>
      <p:sp>
        <p:nvSpPr>
          <p:cNvPr id="366" name="Google Shape;366;p46"/>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lnSpcReduction="10000"/>
          </a:bodyPr>
          <a:lstStyle/>
          <a:p>
            <a:pPr marL="228600" lvl="0" indent="-228600" algn="l" rtl="0">
              <a:lnSpc>
                <a:spcPct val="120000"/>
              </a:lnSpc>
              <a:spcBef>
                <a:spcPts val="0"/>
              </a:spcBef>
              <a:spcAft>
                <a:spcPts val="0"/>
              </a:spcAft>
              <a:buClr>
                <a:schemeClr val="dk1"/>
              </a:buClr>
              <a:buSzPts val="2800"/>
              <a:buChar char="•"/>
            </a:pPr>
            <a:r>
              <a:rPr lang="en-US"/>
              <a:t>Aggregation</a:t>
            </a:r>
            <a:endParaRPr/>
          </a:p>
          <a:p>
            <a:pPr marL="228600" lvl="0" indent="-228600" algn="l" rtl="0">
              <a:lnSpc>
                <a:spcPct val="120000"/>
              </a:lnSpc>
              <a:spcBef>
                <a:spcPts val="1000"/>
              </a:spcBef>
              <a:spcAft>
                <a:spcPts val="0"/>
              </a:spcAft>
              <a:buClr>
                <a:schemeClr val="dk1"/>
              </a:buClr>
              <a:buSzPts val="2800"/>
              <a:buChar char="•"/>
            </a:pPr>
            <a:r>
              <a:rPr lang="en-US"/>
              <a:t>Sampling</a:t>
            </a:r>
            <a:endParaRPr/>
          </a:p>
          <a:p>
            <a:pPr marL="228600" lvl="0" indent="-228600" algn="l" rtl="0">
              <a:lnSpc>
                <a:spcPct val="120000"/>
              </a:lnSpc>
              <a:spcBef>
                <a:spcPts val="1000"/>
              </a:spcBef>
              <a:spcAft>
                <a:spcPts val="0"/>
              </a:spcAft>
              <a:buClr>
                <a:schemeClr val="dk1"/>
              </a:buClr>
              <a:buSzPts val="2800"/>
              <a:buChar char="•"/>
            </a:pPr>
            <a:r>
              <a:rPr lang="en-US"/>
              <a:t>Discretization and Binarization</a:t>
            </a:r>
            <a:endParaRPr/>
          </a:p>
          <a:p>
            <a:pPr marL="228600" lvl="0" indent="-228600" algn="l" rtl="0">
              <a:lnSpc>
                <a:spcPct val="120000"/>
              </a:lnSpc>
              <a:spcBef>
                <a:spcPts val="1000"/>
              </a:spcBef>
              <a:spcAft>
                <a:spcPts val="0"/>
              </a:spcAft>
              <a:buClr>
                <a:schemeClr val="dk1"/>
              </a:buClr>
              <a:buSzPts val="2800"/>
              <a:buChar char="•"/>
            </a:pPr>
            <a:r>
              <a:rPr lang="en-US"/>
              <a:t>Attribute Transformation</a:t>
            </a:r>
            <a:endParaRPr/>
          </a:p>
          <a:p>
            <a:pPr marL="228600" lvl="0" indent="-228600" algn="l" rtl="0">
              <a:lnSpc>
                <a:spcPct val="120000"/>
              </a:lnSpc>
              <a:spcBef>
                <a:spcPts val="1000"/>
              </a:spcBef>
              <a:spcAft>
                <a:spcPts val="0"/>
              </a:spcAft>
              <a:buClr>
                <a:schemeClr val="dk1"/>
              </a:buClr>
              <a:buSzPts val="2800"/>
              <a:buChar char="•"/>
            </a:pPr>
            <a:r>
              <a:rPr lang="en-US"/>
              <a:t>Dimensionality Reduction</a:t>
            </a:r>
            <a:endParaRPr/>
          </a:p>
          <a:p>
            <a:pPr marL="228600" lvl="0" indent="-228600" algn="l" rtl="0">
              <a:lnSpc>
                <a:spcPct val="120000"/>
              </a:lnSpc>
              <a:spcBef>
                <a:spcPts val="1000"/>
              </a:spcBef>
              <a:spcAft>
                <a:spcPts val="0"/>
              </a:spcAft>
              <a:buClr>
                <a:schemeClr val="dk1"/>
              </a:buClr>
              <a:buSzPts val="2800"/>
              <a:buChar char="•"/>
            </a:pPr>
            <a:r>
              <a:rPr lang="en-US"/>
              <a:t>Feature subset selection</a:t>
            </a:r>
            <a:endParaRPr/>
          </a:p>
          <a:p>
            <a:pPr marL="228600" lvl="0" indent="-228600" algn="l" rtl="0">
              <a:lnSpc>
                <a:spcPct val="120000"/>
              </a:lnSpc>
              <a:spcBef>
                <a:spcPts val="1000"/>
              </a:spcBef>
              <a:spcAft>
                <a:spcPts val="0"/>
              </a:spcAft>
              <a:buClr>
                <a:schemeClr val="dk1"/>
              </a:buClr>
              <a:buSzPts val="2800"/>
              <a:buChar char="•"/>
            </a:pPr>
            <a:r>
              <a:rPr lang="en-US"/>
              <a:t>Feature creation</a:t>
            </a:r>
            <a:endParaRPr/>
          </a:p>
          <a:p>
            <a:pPr marL="228600" lvl="0" indent="-50800" algn="l" rtl="0">
              <a:lnSpc>
                <a:spcPct val="120000"/>
              </a:lnSpc>
              <a:spcBef>
                <a:spcPts val="1000"/>
              </a:spcBef>
              <a:spcAft>
                <a:spcPts val="0"/>
              </a:spcAft>
              <a:buClr>
                <a:schemeClr val="dk1"/>
              </a:buClr>
              <a:buSzPts val="2800"/>
              <a:buNone/>
            </a:pPr>
            <a:endParaRPr/>
          </a:p>
          <a:p>
            <a:pPr marL="228600" lvl="0" indent="-50800" algn="l" rtl="0">
              <a:lnSpc>
                <a:spcPct val="90000"/>
              </a:lnSpc>
              <a:spcBef>
                <a:spcPts val="1000"/>
              </a:spcBef>
              <a:spcAft>
                <a:spcPts val="0"/>
              </a:spcAft>
              <a:buClr>
                <a:schemeClr val="dk1"/>
              </a:buClr>
              <a:buSzPts val="2800"/>
              <a:buNone/>
            </a:pPr>
            <a:endParaRP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Google Shape;371;p4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C00000"/>
              </a:buClr>
              <a:buSzPts val="4400"/>
              <a:buFont typeface="Times New Roman"/>
              <a:buNone/>
            </a:pPr>
            <a:r>
              <a:rPr lang="en-US"/>
              <a:t>Aggregation</a:t>
            </a:r>
            <a:endParaRPr/>
          </a:p>
        </p:txBody>
      </p:sp>
      <p:sp>
        <p:nvSpPr>
          <p:cNvPr id="372" name="Google Shape;372;p47"/>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400"/>
              <a:buChar char="•"/>
            </a:pPr>
            <a:r>
              <a:rPr lang="en-US" sz="2400"/>
              <a:t>Combining two or more attributes (or objects) into a single attribute (or object)</a:t>
            </a:r>
            <a:endParaRPr/>
          </a:p>
          <a:p>
            <a:pPr marL="228600" lvl="0" indent="-228600" algn="l" rtl="0">
              <a:lnSpc>
                <a:spcPct val="90000"/>
              </a:lnSpc>
              <a:spcBef>
                <a:spcPts val="1000"/>
              </a:spcBef>
              <a:spcAft>
                <a:spcPts val="0"/>
              </a:spcAft>
              <a:buClr>
                <a:schemeClr val="dk1"/>
              </a:buClr>
              <a:buSzPts val="2400"/>
              <a:buChar char="•"/>
            </a:pPr>
            <a:r>
              <a:rPr lang="en-US" sz="2400"/>
              <a:t>Purpose</a:t>
            </a:r>
            <a:endParaRPr/>
          </a:p>
          <a:p>
            <a:pPr marL="685800" lvl="1" indent="-228600" algn="l" rtl="0">
              <a:lnSpc>
                <a:spcPct val="90000"/>
              </a:lnSpc>
              <a:spcBef>
                <a:spcPts val="500"/>
              </a:spcBef>
              <a:spcAft>
                <a:spcPts val="0"/>
              </a:spcAft>
              <a:buClr>
                <a:schemeClr val="dk1"/>
              </a:buClr>
              <a:buSzPts val="2000"/>
              <a:buChar char="•"/>
            </a:pPr>
            <a:r>
              <a:rPr lang="en-US" sz="2000"/>
              <a:t>Data reduction -  reduce the number of attributes or objects</a:t>
            </a:r>
            <a:endParaRPr/>
          </a:p>
          <a:p>
            <a:pPr marL="685800" lvl="1" indent="-228600" algn="l" rtl="0">
              <a:lnSpc>
                <a:spcPct val="90000"/>
              </a:lnSpc>
              <a:spcBef>
                <a:spcPts val="500"/>
              </a:spcBef>
              <a:spcAft>
                <a:spcPts val="0"/>
              </a:spcAft>
              <a:buClr>
                <a:schemeClr val="dk1"/>
              </a:buClr>
              <a:buSzPts val="2000"/>
              <a:buChar char="•"/>
            </a:pPr>
            <a:r>
              <a:rPr lang="en-US" sz="2000"/>
              <a:t>Change of scale</a:t>
            </a:r>
            <a:endParaRPr/>
          </a:p>
          <a:p>
            <a:pPr marL="1143000" lvl="2" indent="-228600" algn="l" rtl="0">
              <a:lnSpc>
                <a:spcPct val="90000"/>
              </a:lnSpc>
              <a:spcBef>
                <a:spcPts val="500"/>
              </a:spcBef>
              <a:spcAft>
                <a:spcPts val="0"/>
              </a:spcAft>
              <a:buClr>
                <a:schemeClr val="dk1"/>
              </a:buClr>
              <a:buSzPts val="1800"/>
              <a:buChar char="•"/>
            </a:pPr>
            <a:r>
              <a:rPr lang="en-US" sz="1800"/>
              <a:t> Cities aggregated into regions, states, countries, etc.</a:t>
            </a:r>
            <a:endParaRPr/>
          </a:p>
          <a:p>
            <a:pPr marL="1143000" lvl="2" indent="-228600" algn="l" rtl="0">
              <a:lnSpc>
                <a:spcPct val="90000"/>
              </a:lnSpc>
              <a:spcBef>
                <a:spcPts val="500"/>
              </a:spcBef>
              <a:spcAft>
                <a:spcPts val="0"/>
              </a:spcAft>
              <a:buClr>
                <a:schemeClr val="dk1"/>
              </a:buClr>
              <a:buSzPts val="1800"/>
              <a:buChar char="•"/>
            </a:pPr>
            <a:r>
              <a:rPr lang="en-US" sz="1800"/>
              <a:t> Days aggregated into weeks, months, or years</a:t>
            </a:r>
            <a:endParaRPr/>
          </a:p>
          <a:p>
            <a:pPr marL="685800" lvl="1" indent="-228600" algn="l" rtl="0">
              <a:lnSpc>
                <a:spcPct val="90000"/>
              </a:lnSpc>
              <a:spcBef>
                <a:spcPts val="500"/>
              </a:spcBef>
              <a:spcAft>
                <a:spcPts val="0"/>
              </a:spcAft>
              <a:buClr>
                <a:schemeClr val="dk1"/>
              </a:buClr>
              <a:buSzPts val="2000"/>
              <a:buChar char="•"/>
            </a:pPr>
            <a:r>
              <a:rPr lang="en-US" sz="2000"/>
              <a:t>More “stable” data -  aggregated data tends to have less variability </a:t>
            </a:r>
            <a:endParaRPr/>
          </a:p>
        </p:txBody>
      </p:sp>
      <p:pic>
        <p:nvPicPr>
          <p:cNvPr id="373" name="Google Shape;373;p47"/>
          <p:cNvPicPr preferRelativeResize="0"/>
          <p:nvPr/>
        </p:nvPicPr>
        <p:blipFill rotWithShape="1">
          <a:blip r:embed="rId3">
            <a:alphaModFix/>
          </a:blip>
          <a:srcRect/>
          <a:stretch/>
        </p:blipFill>
        <p:spPr>
          <a:xfrm>
            <a:off x="2706155" y="4441371"/>
            <a:ext cx="6779689" cy="2304661"/>
          </a:xfrm>
          <a:prstGeom prst="rect">
            <a:avLst/>
          </a:prstGeom>
          <a:noFill/>
          <a:ln>
            <a:noFill/>
          </a:ln>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8" name="Google Shape;378;p4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C00000"/>
              </a:buClr>
              <a:buSzPts val="4400"/>
              <a:buFont typeface="Times New Roman"/>
              <a:buNone/>
            </a:pPr>
            <a:r>
              <a:rPr lang="en-US"/>
              <a:t>Example: Precipitation in Australia</a:t>
            </a:r>
            <a:endParaRPr/>
          </a:p>
        </p:txBody>
      </p:sp>
      <p:sp>
        <p:nvSpPr>
          <p:cNvPr id="379" name="Google Shape;379;p48"/>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400"/>
              <a:buChar char="•"/>
            </a:pPr>
            <a:r>
              <a:rPr lang="en-US" sz="2400"/>
              <a:t>This example is based on precipitation in Australia from the period 1982 to 1993. </a:t>
            </a:r>
            <a:endParaRPr/>
          </a:p>
          <a:p>
            <a:pPr marL="685800" lvl="1" indent="-228600" algn="l" rtl="0">
              <a:lnSpc>
                <a:spcPct val="90000"/>
              </a:lnSpc>
              <a:spcBef>
                <a:spcPts val="500"/>
              </a:spcBef>
              <a:spcAft>
                <a:spcPts val="0"/>
              </a:spcAft>
              <a:buClr>
                <a:schemeClr val="dk1"/>
              </a:buClr>
              <a:buSzPts val="2000"/>
              <a:buChar char="•"/>
            </a:pPr>
            <a:r>
              <a:rPr lang="en-US" sz="2000"/>
              <a:t>The next slide shows </a:t>
            </a:r>
            <a:endParaRPr/>
          </a:p>
          <a:p>
            <a:pPr marL="685800" lvl="1" indent="-228600" algn="l" rtl="0">
              <a:lnSpc>
                <a:spcPct val="90000"/>
              </a:lnSpc>
              <a:spcBef>
                <a:spcPts val="500"/>
              </a:spcBef>
              <a:spcAft>
                <a:spcPts val="0"/>
              </a:spcAft>
              <a:buClr>
                <a:schemeClr val="dk1"/>
              </a:buClr>
              <a:buSzPts val="2000"/>
              <a:buChar char="•"/>
            </a:pPr>
            <a:r>
              <a:rPr lang="en-US" sz="2000"/>
              <a:t>A histogram for the standard deviation of average monthly precipitation for 3,030 0.5◦ by 0.5◦ grid cells in Australia, and</a:t>
            </a:r>
            <a:endParaRPr/>
          </a:p>
          <a:p>
            <a:pPr marL="685800" lvl="1" indent="-228600" algn="l" rtl="0">
              <a:lnSpc>
                <a:spcPct val="90000"/>
              </a:lnSpc>
              <a:spcBef>
                <a:spcPts val="500"/>
              </a:spcBef>
              <a:spcAft>
                <a:spcPts val="0"/>
              </a:spcAft>
              <a:buClr>
                <a:schemeClr val="dk1"/>
              </a:buClr>
              <a:buSzPts val="2000"/>
              <a:buChar char="•"/>
            </a:pPr>
            <a:r>
              <a:rPr lang="en-US" sz="2000"/>
              <a:t>A histogram for the standard deviation of the average yearly precipitation for the same locations.</a:t>
            </a:r>
            <a:endParaRPr/>
          </a:p>
          <a:p>
            <a:pPr marL="228600" lvl="0" indent="-228600" algn="l" rtl="0">
              <a:lnSpc>
                <a:spcPct val="90000"/>
              </a:lnSpc>
              <a:spcBef>
                <a:spcPts val="1000"/>
              </a:spcBef>
              <a:spcAft>
                <a:spcPts val="0"/>
              </a:spcAft>
              <a:buClr>
                <a:schemeClr val="dk1"/>
              </a:buClr>
              <a:buSzPts val="2400"/>
              <a:buChar char="•"/>
            </a:pPr>
            <a:r>
              <a:rPr lang="en-US" sz="2400"/>
              <a:t>The average yearly precipitation has less variability than the average monthly precipitation. </a:t>
            </a:r>
            <a:endParaRPr/>
          </a:p>
          <a:p>
            <a:pPr marL="228600" lvl="0" indent="-228600" algn="l" rtl="0">
              <a:lnSpc>
                <a:spcPct val="90000"/>
              </a:lnSpc>
              <a:spcBef>
                <a:spcPts val="1000"/>
              </a:spcBef>
              <a:spcAft>
                <a:spcPts val="0"/>
              </a:spcAft>
              <a:buClr>
                <a:schemeClr val="dk1"/>
              </a:buClr>
              <a:buSzPts val="2400"/>
              <a:buChar char="•"/>
            </a:pPr>
            <a:r>
              <a:rPr lang="en-US" sz="2400"/>
              <a:t>All precipitation measurements (and their standard deviations) are in centimeters.</a:t>
            </a:r>
            <a:endParaRP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384" name="Google Shape;384;p4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C00000"/>
              </a:buClr>
              <a:buSzPts val="4400"/>
              <a:buFont typeface="Times New Roman"/>
              <a:buNone/>
            </a:pPr>
            <a:r>
              <a:rPr lang="en-US"/>
              <a:t>Example: Precipitation in Australia …</a:t>
            </a:r>
            <a:endParaRPr/>
          </a:p>
        </p:txBody>
      </p:sp>
      <p:sp>
        <p:nvSpPr>
          <p:cNvPr id="385" name="Google Shape;385;p49"/>
          <p:cNvSpPr txBox="1"/>
          <p:nvPr/>
        </p:nvSpPr>
        <p:spPr>
          <a:xfrm>
            <a:off x="3200400" y="3657600"/>
            <a:ext cx="1600200" cy="304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400" b="1">
              <a:solidFill>
                <a:schemeClr val="dk1"/>
              </a:solidFill>
              <a:latin typeface="Arial"/>
              <a:ea typeface="Arial"/>
              <a:cs typeface="Arial"/>
              <a:sym typeface="Arial"/>
            </a:endParaRPr>
          </a:p>
        </p:txBody>
      </p:sp>
      <p:sp>
        <p:nvSpPr>
          <p:cNvPr id="386" name="Google Shape;386;p49"/>
          <p:cNvSpPr txBox="1"/>
          <p:nvPr/>
        </p:nvSpPr>
        <p:spPr>
          <a:xfrm>
            <a:off x="1905000" y="5654675"/>
            <a:ext cx="4038600" cy="64135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Arial"/>
                <a:ea typeface="Arial"/>
                <a:cs typeface="Arial"/>
                <a:sym typeface="Arial"/>
              </a:rPr>
              <a:t>Standard Deviation of Average Monthly Precipitation</a:t>
            </a:r>
            <a:endParaRPr/>
          </a:p>
        </p:txBody>
      </p:sp>
      <p:sp>
        <p:nvSpPr>
          <p:cNvPr id="387" name="Google Shape;387;p49"/>
          <p:cNvSpPr/>
          <p:nvPr/>
        </p:nvSpPr>
        <p:spPr>
          <a:xfrm>
            <a:off x="3241675" y="5984875"/>
            <a:ext cx="184150" cy="30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8" name="Google Shape;388;p49"/>
          <p:cNvSpPr txBox="1"/>
          <p:nvPr/>
        </p:nvSpPr>
        <p:spPr>
          <a:xfrm>
            <a:off x="6400800" y="5654675"/>
            <a:ext cx="3429000" cy="64135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Arial"/>
                <a:ea typeface="Arial"/>
                <a:cs typeface="Arial"/>
                <a:sym typeface="Arial"/>
              </a:rPr>
              <a:t>Standard Deviation of Average Yearly Precipitation</a:t>
            </a:r>
            <a:endParaRPr/>
          </a:p>
        </p:txBody>
      </p:sp>
      <p:pic>
        <p:nvPicPr>
          <p:cNvPr id="389" name="Google Shape;389;p49"/>
          <p:cNvPicPr preferRelativeResize="0"/>
          <p:nvPr/>
        </p:nvPicPr>
        <p:blipFill rotWithShape="1">
          <a:blip r:embed="rId3">
            <a:alphaModFix/>
          </a:blip>
          <a:srcRect l="2975" r="18163" b="5911"/>
          <a:stretch/>
        </p:blipFill>
        <p:spPr>
          <a:xfrm>
            <a:off x="1676400" y="1768475"/>
            <a:ext cx="4038600" cy="3613150"/>
          </a:xfrm>
          <a:prstGeom prst="rect">
            <a:avLst/>
          </a:prstGeom>
          <a:noFill/>
          <a:ln>
            <a:noFill/>
          </a:ln>
        </p:spPr>
      </p:pic>
      <p:pic>
        <p:nvPicPr>
          <p:cNvPr id="390" name="Google Shape;390;p49"/>
          <p:cNvPicPr preferRelativeResize="0"/>
          <p:nvPr/>
        </p:nvPicPr>
        <p:blipFill rotWithShape="1">
          <a:blip r:embed="rId4">
            <a:alphaModFix/>
          </a:blip>
          <a:srcRect l="7861" r="5849" b="6668"/>
          <a:stretch/>
        </p:blipFill>
        <p:spPr>
          <a:xfrm>
            <a:off x="6172200" y="1768476"/>
            <a:ext cx="4495800" cy="3584110"/>
          </a:xfrm>
          <a:prstGeom prst="rect">
            <a:avLst/>
          </a:prstGeom>
          <a:noFill/>
          <a:ln>
            <a:noFill/>
          </a:ln>
        </p:spPr>
      </p:pic>
      <p:sp>
        <p:nvSpPr>
          <p:cNvPr id="391" name="Google Shape;391;p49"/>
          <p:cNvSpPr txBox="1"/>
          <p:nvPr/>
        </p:nvSpPr>
        <p:spPr>
          <a:xfrm>
            <a:off x="2992794" y="1465263"/>
            <a:ext cx="6019800" cy="457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chemeClr val="dk1"/>
                </a:solidFill>
                <a:latin typeface="Arial"/>
                <a:ea typeface="Arial"/>
                <a:cs typeface="Arial"/>
                <a:sym typeface="Arial"/>
              </a:rPr>
              <a:t>Variation of Precipitation in Australia</a:t>
            </a:r>
            <a:endParaRP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Google Shape;396;p5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C00000"/>
              </a:buClr>
              <a:buSzPts val="4400"/>
              <a:buFont typeface="Times New Roman"/>
              <a:buNone/>
            </a:pPr>
            <a:r>
              <a:rPr lang="en-US"/>
              <a:t>Sampling </a:t>
            </a:r>
            <a:endParaRPr/>
          </a:p>
        </p:txBody>
      </p:sp>
      <p:sp>
        <p:nvSpPr>
          <p:cNvPr id="397" name="Google Shape;397;p50"/>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a:t>Sampling is the main technique employed for data reduction.</a:t>
            </a:r>
            <a:endParaRPr/>
          </a:p>
          <a:p>
            <a:pPr marL="685800" lvl="1" indent="-228600" algn="l" rtl="0">
              <a:lnSpc>
                <a:spcPct val="90000"/>
              </a:lnSpc>
              <a:spcBef>
                <a:spcPts val="500"/>
              </a:spcBef>
              <a:spcAft>
                <a:spcPts val="0"/>
              </a:spcAft>
              <a:buClr>
                <a:schemeClr val="dk1"/>
              </a:buClr>
              <a:buSzPts val="2400"/>
              <a:buChar char="•"/>
            </a:pPr>
            <a:r>
              <a:rPr lang="en-US"/>
              <a:t>It is often used for both the preliminary investigation of the data and the final data analysis.</a:t>
            </a:r>
            <a:endParaRPr/>
          </a:p>
          <a:p>
            <a:pPr marL="685800" lvl="1" indent="-228600" algn="l" rtl="0">
              <a:lnSpc>
                <a:spcPct val="90000"/>
              </a:lnSpc>
              <a:spcBef>
                <a:spcPts val="500"/>
              </a:spcBef>
              <a:spcAft>
                <a:spcPts val="0"/>
              </a:spcAft>
              <a:buClr>
                <a:schemeClr val="dk1"/>
              </a:buClr>
              <a:buSzPts val="2400"/>
              <a:buChar char="•"/>
            </a:pPr>
            <a:r>
              <a:rPr lang="en-US"/>
              <a:t> </a:t>
            </a:r>
            <a:endParaRPr/>
          </a:p>
          <a:p>
            <a:pPr marL="228600" lvl="0" indent="-228600" algn="l" rtl="0">
              <a:lnSpc>
                <a:spcPct val="90000"/>
              </a:lnSpc>
              <a:spcBef>
                <a:spcPts val="1000"/>
              </a:spcBef>
              <a:spcAft>
                <a:spcPts val="0"/>
              </a:spcAft>
              <a:buClr>
                <a:schemeClr val="dk1"/>
              </a:buClr>
              <a:buSzPts val="2800"/>
              <a:buChar char="•"/>
            </a:pPr>
            <a:r>
              <a:rPr lang="en-US"/>
              <a:t>Statisticians often sample because </a:t>
            </a:r>
            <a:r>
              <a:rPr lang="en-US">
                <a:solidFill>
                  <a:srgbClr val="C00000"/>
                </a:solidFill>
              </a:rPr>
              <a:t>obtaining</a:t>
            </a:r>
            <a:r>
              <a:rPr lang="en-US"/>
              <a:t> the entire set of data of interest is too expensive or time consuming.</a:t>
            </a:r>
            <a:endParaRPr/>
          </a:p>
          <a:p>
            <a:pPr marL="228600" lvl="0" indent="-228600" algn="l" rtl="0">
              <a:lnSpc>
                <a:spcPct val="90000"/>
              </a:lnSpc>
              <a:spcBef>
                <a:spcPts val="1000"/>
              </a:spcBef>
              <a:spcAft>
                <a:spcPts val="0"/>
              </a:spcAft>
              <a:buClr>
                <a:schemeClr val="dk1"/>
              </a:buClr>
              <a:buSzPts val="2800"/>
              <a:buChar char="•"/>
            </a:pPr>
            <a:r>
              <a:rPr lang="en-US"/>
              <a:t>Sampling is typically used in data mining because </a:t>
            </a:r>
            <a:r>
              <a:rPr lang="en-US">
                <a:solidFill>
                  <a:srgbClr val="C00000"/>
                </a:solidFill>
              </a:rPr>
              <a:t>processing</a:t>
            </a:r>
            <a:r>
              <a:rPr lang="en-US"/>
              <a:t> the entire set of data of interest is too expensive or time consuming.</a:t>
            </a:r>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1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C00000"/>
              </a:buClr>
              <a:buSzPts val="4400"/>
              <a:buFont typeface="Times New Roman"/>
              <a:buNone/>
            </a:pPr>
            <a:r>
              <a:rPr lang="en-US"/>
              <a:t>Introduction: Category of Data</a:t>
            </a:r>
            <a:endParaRPr/>
          </a:p>
        </p:txBody>
      </p:sp>
      <p:grpSp>
        <p:nvGrpSpPr>
          <p:cNvPr id="112" name="Google Shape;112;p17"/>
          <p:cNvGrpSpPr/>
          <p:nvPr/>
        </p:nvGrpSpPr>
        <p:grpSpPr>
          <a:xfrm>
            <a:off x="2597619" y="1409573"/>
            <a:ext cx="7362207" cy="4766737"/>
            <a:chOff x="1759420" y="651"/>
            <a:chExt cx="7362207" cy="4766737"/>
          </a:xfrm>
        </p:grpSpPr>
        <p:sp>
          <p:nvSpPr>
            <p:cNvPr id="113" name="Google Shape;113;p17"/>
            <p:cNvSpPr/>
            <p:nvPr/>
          </p:nvSpPr>
          <p:spPr>
            <a:xfrm>
              <a:off x="5680856" y="3873625"/>
              <a:ext cx="521163" cy="496535"/>
            </a:xfrm>
            <a:custGeom>
              <a:avLst/>
              <a:gdLst/>
              <a:ahLst/>
              <a:cxnLst/>
              <a:rect l="l" t="t" r="r" b="b"/>
              <a:pathLst>
                <a:path w="120000" h="120000" extrusionOk="0">
                  <a:moveTo>
                    <a:pt x="0" y="0"/>
                  </a:moveTo>
                  <a:lnTo>
                    <a:pt x="60000" y="0"/>
                  </a:lnTo>
                  <a:lnTo>
                    <a:pt x="60000" y="120000"/>
                  </a:lnTo>
                  <a:lnTo>
                    <a:pt x="120000" y="120000"/>
                  </a:lnTo>
                </a:path>
              </a:pathLst>
            </a:custGeom>
            <a:noFill/>
            <a:ln w="12700" cap="flat" cmpd="sng">
              <a:solidFill>
                <a:srgbClr val="4372C3"/>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7"/>
            <p:cNvSpPr txBox="1"/>
            <p:nvPr/>
          </p:nvSpPr>
          <p:spPr>
            <a:xfrm>
              <a:off x="5923442" y="4103897"/>
              <a:ext cx="35991" cy="35991"/>
            </a:xfrm>
            <a:prstGeom prst="rect">
              <a:avLst/>
            </a:prstGeom>
            <a:noFill/>
            <a:ln>
              <a:noFill/>
            </a:ln>
          </p:spPr>
          <p:txBody>
            <a:bodyPr spcFirstLastPara="1" wrap="square" lIns="12700" tIns="0" rIns="12700" bIns="0" anchor="ctr" anchorCtr="0">
              <a:noAutofit/>
            </a:bodyPr>
            <a:lstStyle/>
            <a:p>
              <a:pPr marL="0" marR="0" lvl="0" indent="0" algn="ctr" rtl="0">
                <a:lnSpc>
                  <a:spcPct val="90000"/>
                </a:lnSpc>
                <a:spcBef>
                  <a:spcPts val="0"/>
                </a:spcBef>
                <a:spcAft>
                  <a:spcPts val="0"/>
                </a:spcAft>
                <a:buClr>
                  <a:schemeClr val="dk1"/>
                </a:buClr>
                <a:buSzPts val="500"/>
                <a:buFont typeface="Calibri"/>
                <a:buNone/>
              </a:pPr>
              <a:endParaRPr sz="500" b="0" i="0" u="none" strike="noStrike" cap="none">
                <a:solidFill>
                  <a:schemeClr val="dk1"/>
                </a:solidFill>
                <a:latin typeface="Times New Roman"/>
                <a:ea typeface="Times New Roman"/>
                <a:cs typeface="Times New Roman"/>
                <a:sym typeface="Times New Roman"/>
              </a:endParaRPr>
            </a:p>
          </p:txBody>
        </p:sp>
        <p:sp>
          <p:nvSpPr>
            <p:cNvPr id="115" name="Google Shape;115;p17"/>
            <p:cNvSpPr/>
            <p:nvPr/>
          </p:nvSpPr>
          <p:spPr>
            <a:xfrm>
              <a:off x="5680856" y="3377090"/>
              <a:ext cx="521163" cy="496535"/>
            </a:xfrm>
            <a:custGeom>
              <a:avLst/>
              <a:gdLst/>
              <a:ahLst/>
              <a:cxnLst/>
              <a:rect l="l" t="t" r="r" b="b"/>
              <a:pathLst>
                <a:path w="120000" h="120000" extrusionOk="0">
                  <a:moveTo>
                    <a:pt x="0" y="120000"/>
                  </a:moveTo>
                  <a:lnTo>
                    <a:pt x="60000" y="120000"/>
                  </a:lnTo>
                  <a:lnTo>
                    <a:pt x="60000" y="0"/>
                  </a:lnTo>
                  <a:lnTo>
                    <a:pt x="120000" y="0"/>
                  </a:lnTo>
                </a:path>
              </a:pathLst>
            </a:custGeom>
            <a:noFill/>
            <a:ln w="12700" cap="flat" cmpd="sng">
              <a:solidFill>
                <a:srgbClr val="4372C3"/>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7"/>
            <p:cNvSpPr txBox="1"/>
            <p:nvPr/>
          </p:nvSpPr>
          <p:spPr>
            <a:xfrm>
              <a:off x="5923442" y="3607362"/>
              <a:ext cx="35991" cy="35991"/>
            </a:xfrm>
            <a:prstGeom prst="rect">
              <a:avLst/>
            </a:prstGeom>
            <a:noFill/>
            <a:ln>
              <a:noFill/>
            </a:ln>
          </p:spPr>
          <p:txBody>
            <a:bodyPr spcFirstLastPara="1" wrap="square" lIns="12700" tIns="0" rIns="12700" bIns="0" anchor="ctr" anchorCtr="0">
              <a:noAutofit/>
            </a:bodyPr>
            <a:lstStyle/>
            <a:p>
              <a:pPr marL="0" marR="0" lvl="0" indent="0" algn="ctr" rtl="0">
                <a:lnSpc>
                  <a:spcPct val="90000"/>
                </a:lnSpc>
                <a:spcBef>
                  <a:spcPts val="0"/>
                </a:spcBef>
                <a:spcAft>
                  <a:spcPts val="0"/>
                </a:spcAft>
                <a:buClr>
                  <a:schemeClr val="dk1"/>
                </a:buClr>
                <a:buSzPts val="500"/>
                <a:buFont typeface="Calibri"/>
                <a:buNone/>
              </a:pPr>
              <a:endParaRPr sz="500" b="0" i="0" u="none" strike="noStrike" cap="none">
                <a:solidFill>
                  <a:schemeClr val="dk1"/>
                </a:solidFill>
                <a:latin typeface="Times New Roman"/>
                <a:ea typeface="Times New Roman"/>
                <a:cs typeface="Times New Roman"/>
                <a:sym typeface="Times New Roman"/>
              </a:endParaRPr>
            </a:p>
          </p:txBody>
        </p:sp>
        <p:sp>
          <p:nvSpPr>
            <p:cNvPr id="117" name="Google Shape;117;p17"/>
            <p:cNvSpPr/>
            <p:nvPr/>
          </p:nvSpPr>
          <p:spPr>
            <a:xfrm>
              <a:off x="2553876" y="2632288"/>
              <a:ext cx="521163" cy="1241337"/>
            </a:xfrm>
            <a:custGeom>
              <a:avLst/>
              <a:gdLst/>
              <a:ahLst/>
              <a:cxnLst/>
              <a:rect l="l" t="t" r="r" b="b"/>
              <a:pathLst>
                <a:path w="120000" h="120000" extrusionOk="0">
                  <a:moveTo>
                    <a:pt x="0" y="0"/>
                  </a:moveTo>
                  <a:lnTo>
                    <a:pt x="60000" y="0"/>
                  </a:lnTo>
                  <a:lnTo>
                    <a:pt x="60000" y="120000"/>
                  </a:lnTo>
                  <a:lnTo>
                    <a:pt x="120000" y="120000"/>
                  </a:lnTo>
                </a:path>
              </a:pathLst>
            </a:custGeom>
            <a:noFill/>
            <a:ln w="12700" cap="flat" cmpd="sng">
              <a:solidFill>
                <a:schemeClr val="accent6"/>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7"/>
            <p:cNvSpPr txBox="1"/>
            <p:nvPr/>
          </p:nvSpPr>
          <p:spPr>
            <a:xfrm>
              <a:off x="2780800" y="3219299"/>
              <a:ext cx="67315" cy="67315"/>
            </a:xfrm>
            <a:prstGeom prst="rect">
              <a:avLst/>
            </a:prstGeom>
            <a:noFill/>
            <a:ln>
              <a:noFill/>
            </a:ln>
          </p:spPr>
          <p:txBody>
            <a:bodyPr spcFirstLastPara="1" wrap="square" lIns="12700" tIns="0" rIns="12700" bIns="0" anchor="ctr" anchorCtr="0">
              <a:noAutofit/>
            </a:bodyPr>
            <a:lstStyle/>
            <a:p>
              <a:pPr marL="0" marR="0" lvl="0" indent="0" algn="ctr" rtl="0">
                <a:lnSpc>
                  <a:spcPct val="90000"/>
                </a:lnSpc>
                <a:spcBef>
                  <a:spcPts val="0"/>
                </a:spcBef>
                <a:spcAft>
                  <a:spcPts val="0"/>
                </a:spcAft>
                <a:buClr>
                  <a:schemeClr val="dk1"/>
                </a:buClr>
                <a:buSzPts val="500"/>
                <a:buFont typeface="Calibri"/>
                <a:buNone/>
              </a:pPr>
              <a:endParaRPr sz="500" b="0" i="0" u="none" strike="noStrike" cap="none">
                <a:solidFill>
                  <a:schemeClr val="dk1"/>
                </a:solidFill>
                <a:latin typeface="Times New Roman"/>
                <a:ea typeface="Times New Roman"/>
                <a:cs typeface="Times New Roman"/>
                <a:sym typeface="Times New Roman"/>
              </a:endParaRPr>
            </a:p>
          </p:txBody>
        </p:sp>
        <p:sp>
          <p:nvSpPr>
            <p:cNvPr id="119" name="Google Shape;119;p17"/>
            <p:cNvSpPr/>
            <p:nvPr/>
          </p:nvSpPr>
          <p:spPr>
            <a:xfrm>
              <a:off x="5680856" y="1390950"/>
              <a:ext cx="521163" cy="993070"/>
            </a:xfrm>
            <a:custGeom>
              <a:avLst/>
              <a:gdLst/>
              <a:ahLst/>
              <a:cxnLst/>
              <a:rect l="l" t="t" r="r" b="b"/>
              <a:pathLst>
                <a:path w="120000" h="120000" extrusionOk="0">
                  <a:moveTo>
                    <a:pt x="0" y="0"/>
                  </a:moveTo>
                  <a:lnTo>
                    <a:pt x="60000" y="0"/>
                  </a:lnTo>
                  <a:lnTo>
                    <a:pt x="60000" y="120000"/>
                  </a:lnTo>
                  <a:lnTo>
                    <a:pt x="120000" y="120000"/>
                  </a:lnTo>
                </a:path>
              </a:pathLst>
            </a:custGeom>
            <a:noFill/>
            <a:ln w="12700" cap="flat" cmpd="sng">
              <a:solidFill>
                <a:srgbClr val="4372C3"/>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7"/>
            <p:cNvSpPr txBox="1"/>
            <p:nvPr/>
          </p:nvSpPr>
          <p:spPr>
            <a:xfrm>
              <a:off x="5913400" y="1859447"/>
              <a:ext cx="56075" cy="56075"/>
            </a:xfrm>
            <a:prstGeom prst="rect">
              <a:avLst/>
            </a:prstGeom>
            <a:noFill/>
            <a:ln>
              <a:noFill/>
            </a:ln>
          </p:spPr>
          <p:txBody>
            <a:bodyPr spcFirstLastPara="1" wrap="square" lIns="12700" tIns="0" rIns="12700" bIns="0" anchor="ctr" anchorCtr="0">
              <a:noAutofit/>
            </a:bodyPr>
            <a:lstStyle/>
            <a:p>
              <a:pPr marL="0" marR="0" lvl="0" indent="0" algn="ctr" rtl="0">
                <a:lnSpc>
                  <a:spcPct val="90000"/>
                </a:lnSpc>
                <a:spcBef>
                  <a:spcPts val="0"/>
                </a:spcBef>
                <a:spcAft>
                  <a:spcPts val="0"/>
                </a:spcAft>
                <a:buClr>
                  <a:schemeClr val="dk1"/>
                </a:buClr>
                <a:buSzPts val="500"/>
                <a:buFont typeface="Calibri"/>
                <a:buNone/>
              </a:pPr>
              <a:endParaRPr sz="500" b="0" i="0" u="none" strike="noStrike" cap="none">
                <a:solidFill>
                  <a:schemeClr val="dk1"/>
                </a:solidFill>
                <a:latin typeface="Times New Roman"/>
                <a:ea typeface="Times New Roman"/>
                <a:cs typeface="Times New Roman"/>
                <a:sym typeface="Times New Roman"/>
              </a:endParaRPr>
            </a:p>
          </p:txBody>
        </p:sp>
        <p:sp>
          <p:nvSpPr>
            <p:cNvPr id="121" name="Google Shape;121;p17"/>
            <p:cNvSpPr/>
            <p:nvPr/>
          </p:nvSpPr>
          <p:spPr>
            <a:xfrm>
              <a:off x="5680856" y="1345230"/>
              <a:ext cx="521163" cy="91440"/>
            </a:xfrm>
            <a:custGeom>
              <a:avLst/>
              <a:gdLst/>
              <a:ahLst/>
              <a:cxnLst/>
              <a:rect l="l" t="t" r="r" b="b"/>
              <a:pathLst>
                <a:path w="120000" h="120000" extrusionOk="0">
                  <a:moveTo>
                    <a:pt x="0" y="60000"/>
                  </a:moveTo>
                  <a:lnTo>
                    <a:pt x="120000" y="60000"/>
                  </a:lnTo>
                </a:path>
              </a:pathLst>
            </a:custGeom>
            <a:noFill/>
            <a:ln w="12700" cap="flat" cmpd="sng">
              <a:solidFill>
                <a:srgbClr val="4372C3"/>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7"/>
            <p:cNvSpPr txBox="1"/>
            <p:nvPr/>
          </p:nvSpPr>
          <p:spPr>
            <a:xfrm>
              <a:off x="5928408" y="1377921"/>
              <a:ext cx="26058" cy="26058"/>
            </a:xfrm>
            <a:prstGeom prst="rect">
              <a:avLst/>
            </a:prstGeom>
            <a:noFill/>
            <a:ln>
              <a:noFill/>
            </a:ln>
          </p:spPr>
          <p:txBody>
            <a:bodyPr spcFirstLastPara="1" wrap="square" lIns="12700" tIns="0" rIns="12700" bIns="0" anchor="ctr" anchorCtr="0">
              <a:noAutofit/>
            </a:bodyPr>
            <a:lstStyle/>
            <a:p>
              <a:pPr marL="0" marR="0" lvl="0" indent="0" algn="ctr" rtl="0">
                <a:lnSpc>
                  <a:spcPct val="90000"/>
                </a:lnSpc>
                <a:spcBef>
                  <a:spcPts val="0"/>
                </a:spcBef>
                <a:spcAft>
                  <a:spcPts val="0"/>
                </a:spcAft>
                <a:buClr>
                  <a:schemeClr val="dk1"/>
                </a:buClr>
                <a:buSzPts val="500"/>
                <a:buFont typeface="Calibri"/>
                <a:buNone/>
              </a:pPr>
              <a:endParaRPr sz="500" b="0" i="0" u="none" strike="noStrike" cap="none">
                <a:solidFill>
                  <a:schemeClr val="dk1"/>
                </a:solidFill>
                <a:latin typeface="Times New Roman"/>
                <a:ea typeface="Times New Roman"/>
                <a:cs typeface="Times New Roman"/>
                <a:sym typeface="Times New Roman"/>
              </a:endParaRPr>
            </a:p>
          </p:txBody>
        </p:sp>
        <p:sp>
          <p:nvSpPr>
            <p:cNvPr id="123" name="Google Shape;123;p17"/>
            <p:cNvSpPr/>
            <p:nvPr/>
          </p:nvSpPr>
          <p:spPr>
            <a:xfrm>
              <a:off x="5680856" y="397879"/>
              <a:ext cx="521163" cy="993070"/>
            </a:xfrm>
            <a:custGeom>
              <a:avLst/>
              <a:gdLst/>
              <a:ahLst/>
              <a:cxnLst/>
              <a:rect l="l" t="t" r="r" b="b"/>
              <a:pathLst>
                <a:path w="120000" h="120000" extrusionOk="0">
                  <a:moveTo>
                    <a:pt x="0" y="120000"/>
                  </a:moveTo>
                  <a:lnTo>
                    <a:pt x="60000" y="120000"/>
                  </a:lnTo>
                  <a:lnTo>
                    <a:pt x="60000" y="0"/>
                  </a:lnTo>
                  <a:lnTo>
                    <a:pt x="120000" y="0"/>
                  </a:lnTo>
                </a:path>
              </a:pathLst>
            </a:custGeom>
            <a:noFill/>
            <a:ln w="12700" cap="flat" cmpd="sng">
              <a:solidFill>
                <a:srgbClr val="4372C3"/>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7"/>
            <p:cNvSpPr txBox="1"/>
            <p:nvPr/>
          </p:nvSpPr>
          <p:spPr>
            <a:xfrm>
              <a:off x="5913400" y="866377"/>
              <a:ext cx="56075" cy="56075"/>
            </a:xfrm>
            <a:prstGeom prst="rect">
              <a:avLst/>
            </a:prstGeom>
            <a:noFill/>
            <a:ln>
              <a:noFill/>
            </a:ln>
          </p:spPr>
          <p:txBody>
            <a:bodyPr spcFirstLastPara="1" wrap="square" lIns="12700" tIns="0" rIns="12700" bIns="0" anchor="ctr" anchorCtr="0">
              <a:noAutofit/>
            </a:bodyPr>
            <a:lstStyle/>
            <a:p>
              <a:pPr marL="0" marR="0" lvl="0" indent="0" algn="ctr" rtl="0">
                <a:lnSpc>
                  <a:spcPct val="90000"/>
                </a:lnSpc>
                <a:spcBef>
                  <a:spcPts val="0"/>
                </a:spcBef>
                <a:spcAft>
                  <a:spcPts val="0"/>
                </a:spcAft>
                <a:buClr>
                  <a:schemeClr val="dk1"/>
                </a:buClr>
                <a:buSzPts val="500"/>
                <a:buFont typeface="Calibri"/>
                <a:buNone/>
              </a:pPr>
              <a:endParaRPr sz="500" b="0" i="0" u="none" strike="noStrike" cap="none">
                <a:solidFill>
                  <a:schemeClr val="dk1"/>
                </a:solidFill>
                <a:latin typeface="Times New Roman"/>
                <a:ea typeface="Times New Roman"/>
                <a:cs typeface="Times New Roman"/>
                <a:sym typeface="Times New Roman"/>
              </a:endParaRPr>
            </a:p>
          </p:txBody>
        </p:sp>
        <p:sp>
          <p:nvSpPr>
            <p:cNvPr id="125" name="Google Shape;125;p17"/>
            <p:cNvSpPr/>
            <p:nvPr/>
          </p:nvSpPr>
          <p:spPr>
            <a:xfrm>
              <a:off x="2553876" y="1390950"/>
              <a:ext cx="521163" cy="1241337"/>
            </a:xfrm>
            <a:custGeom>
              <a:avLst/>
              <a:gdLst/>
              <a:ahLst/>
              <a:cxnLst/>
              <a:rect l="l" t="t" r="r" b="b"/>
              <a:pathLst>
                <a:path w="120000" h="120000" extrusionOk="0">
                  <a:moveTo>
                    <a:pt x="0" y="120000"/>
                  </a:moveTo>
                  <a:lnTo>
                    <a:pt x="60000" y="120000"/>
                  </a:lnTo>
                  <a:lnTo>
                    <a:pt x="60000" y="0"/>
                  </a:lnTo>
                  <a:lnTo>
                    <a:pt x="120000" y="0"/>
                  </a:lnTo>
                </a:path>
              </a:pathLst>
            </a:custGeom>
            <a:noFill/>
            <a:ln w="12700" cap="flat" cmpd="sng">
              <a:solidFill>
                <a:schemeClr val="accent6"/>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7"/>
            <p:cNvSpPr txBox="1"/>
            <p:nvPr/>
          </p:nvSpPr>
          <p:spPr>
            <a:xfrm>
              <a:off x="2780800" y="1977961"/>
              <a:ext cx="67315" cy="67315"/>
            </a:xfrm>
            <a:prstGeom prst="rect">
              <a:avLst/>
            </a:prstGeom>
            <a:noFill/>
            <a:ln>
              <a:noFill/>
            </a:ln>
          </p:spPr>
          <p:txBody>
            <a:bodyPr spcFirstLastPara="1" wrap="square" lIns="12700" tIns="0" rIns="12700" bIns="0" anchor="ctr" anchorCtr="0">
              <a:noAutofit/>
            </a:bodyPr>
            <a:lstStyle/>
            <a:p>
              <a:pPr marL="0" marR="0" lvl="0" indent="0" algn="ctr" rtl="0">
                <a:lnSpc>
                  <a:spcPct val="90000"/>
                </a:lnSpc>
                <a:spcBef>
                  <a:spcPts val="0"/>
                </a:spcBef>
                <a:spcAft>
                  <a:spcPts val="0"/>
                </a:spcAft>
                <a:buClr>
                  <a:schemeClr val="dk1"/>
                </a:buClr>
                <a:buSzPts val="500"/>
                <a:buFont typeface="Calibri"/>
                <a:buNone/>
              </a:pPr>
              <a:endParaRPr sz="500" b="0" i="0" u="none" strike="noStrike" cap="none">
                <a:solidFill>
                  <a:schemeClr val="dk1"/>
                </a:solidFill>
                <a:latin typeface="Times New Roman"/>
                <a:ea typeface="Times New Roman"/>
                <a:cs typeface="Times New Roman"/>
                <a:sym typeface="Times New Roman"/>
              </a:endParaRPr>
            </a:p>
          </p:txBody>
        </p:sp>
        <p:sp>
          <p:nvSpPr>
            <p:cNvPr id="127" name="Google Shape;127;p17"/>
            <p:cNvSpPr/>
            <p:nvPr/>
          </p:nvSpPr>
          <p:spPr>
            <a:xfrm rot="-5400000">
              <a:off x="65974" y="2235059"/>
              <a:ext cx="4181348" cy="794456"/>
            </a:xfrm>
            <a:prstGeom prst="rect">
              <a:avLst/>
            </a:prstGeom>
            <a:solidFill>
              <a:schemeClr val="accent4"/>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7"/>
            <p:cNvSpPr txBox="1"/>
            <p:nvPr/>
          </p:nvSpPr>
          <p:spPr>
            <a:xfrm rot="-5400000">
              <a:off x="65974" y="2235059"/>
              <a:ext cx="4181348" cy="794456"/>
            </a:xfrm>
            <a:prstGeom prst="rect">
              <a:avLst/>
            </a:prstGeom>
            <a:noFill/>
            <a:ln>
              <a:noFill/>
            </a:ln>
          </p:spPr>
          <p:txBody>
            <a:bodyPr spcFirstLastPara="1" wrap="square" lIns="17775" tIns="17775" rIns="17775" bIns="17775" anchor="ctr" anchorCtr="0">
              <a:noAutofit/>
            </a:bodyPr>
            <a:lstStyle/>
            <a:p>
              <a:pPr marL="0" marR="0" lvl="0" indent="0" algn="ctr" rtl="0">
                <a:lnSpc>
                  <a:spcPct val="90000"/>
                </a:lnSpc>
                <a:spcBef>
                  <a:spcPts val="0"/>
                </a:spcBef>
                <a:spcAft>
                  <a:spcPts val="0"/>
                </a:spcAft>
                <a:buClr>
                  <a:schemeClr val="lt1"/>
                </a:buClr>
                <a:buSzPts val="2800"/>
                <a:buFont typeface="Times New Roman"/>
                <a:buNone/>
              </a:pPr>
              <a:r>
                <a:rPr lang="en-US" sz="2800" b="0" i="0" u="none" strike="noStrike" cap="none">
                  <a:solidFill>
                    <a:schemeClr val="lt1"/>
                  </a:solidFill>
                  <a:latin typeface="Times New Roman"/>
                  <a:ea typeface="Times New Roman"/>
                  <a:cs typeface="Times New Roman"/>
                  <a:sym typeface="Times New Roman"/>
                </a:rPr>
                <a:t>Data</a:t>
              </a:r>
              <a:endParaRPr/>
            </a:p>
            <a:p>
              <a:pPr marL="0" marR="0" lvl="0" indent="0" algn="ctr" rtl="0">
                <a:lnSpc>
                  <a:spcPct val="90000"/>
                </a:lnSpc>
                <a:spcBef>
                  <a:spcPts val="0"/>
                </a:spcBef>
                <a:spcAft>
                  <a:spcPts val="0"/>
                </a:spcAft>
                <a:buClr>
                  <a:schemeClr val="lt1"/>
                </a:buClr>
                <a:buSzPts val="2800"/>
                <a:buFont typeface="Times New Roman"/>
                <a:buNone/>
              </a:pPr>
              <a:r>
                <a:rPr lang="en-US" sz="2800" b="0" i="0" u="none" strike="noStrike" cap="none">
                  <a:solidFill>
                    <a:schemeClr val="lt1"/>
                  </a:solidFill>
                  <a:latin typeface="Times New Roman"/>
                  <a:ea typeface="Times New Roman"/>
                  <a:cs typeface="Times New Roman"/>
                  <a:sym typeface="Times New Roman"/>
                </a:rPr>
                <a:t> </a:t>
              </a:r>
              <a:r>
                <a:rPr lang="en-US" sz="2000" b="0" i="0" u="none" strike="noStrike" cap="none">
                  <a:solidFill>
                    <a:schemeClr val="lt1"/>
                  </a:solidFill>
                  <a:latin typeface="Times New Roman"/>
                  <a:ea typeface="Times New Roman"/>
                  <a:cs typeface="Times New Roman"/>
                  <a:sym typeface="Times New Roman"/>
                </a:rPr>
                <a:t>(Raw facts and figures)</a:t>
              </a:r>
              <a:endParaRPr sz="2800" b="0" i="0" u="none" strike="noStrike" cap="none">
                <a:solidFill>
                  <a:schemeClr val="lt1"/>
                </a:solidFill>
                <a:latin typeface="Times New Roman"/>
                <a:ea typeface="Times New Roman"/>
                <a:cs typeface="Times New Roman"/>
                <a:sym typeface="Times New Roman"/>
              </a:endParaRPr>
            </a:p>
          </p:txBody>
        </p:sp>
        <p:sp>
          <p:nvSpPr>
            <p:cNvPr id="129" name="Google Shape;129;p17"/>
            <p:cNvSpPr/>
            <p:nvPr/>
          </p:nvSpPr>
          <p:spPr>
            <a:xfrm>
              <a:off x="3075040" y="993722"/>
              <a:ext cx="2605816" cy="794456"/>
            </a:xfrm>
            <a:prstGeom prst="rect">
              <a:avLst/>
            </a:prstGeom>
            <a:solidFill>
              <a:schemeClr val="accent6"/>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7"/>
            <p:cNvSpPr txBox="1"/>
            <p:nvPr/>
          </p:nvSpPr>
          <p:spPr>
            <a:xfrm>
              <a:off x="3075040" y="993722"/>
              <a:ext cx="2605816" cy="794456"/>
            </a:xfrm>
            <a:prstGeom prst="rect">
              <a:avLst/>
            </a:prstGeom>
            <a:noFill/>
            <a:ln>
              <a:noFill/>
            </a:ln>
          </p:spPr>
          <p:txBody>
            <a:bodyPr spcFirstLastPara="1" wrap="square" lIns="11425" tIns="11425" rIns="11425" bIns="11425" anchor="ctr" anchorCtr="0">
              <a:noAutofit/>
            </a:bodyPr>
            <a:lstStyle/>
            <a:p>
              <a:pPr marL="0" marR="0" lvl="0" indent="0" algn="ctr" rtl="0">
                <a:lnSpc>
                  <a:spcPct val="90000"/>
                </a:lnSpc>
                <a:spcBef>
                  <a:spcPts val="0"/>
                </a:spcBef>
                <a:spcAft>
                  <a:spcPts val="0"/>
                </a:spcAft>
                <a:buClr>
                  <a:schemeClr val="lt1"/>
                </a:buClr>
                <a:buSzPts val="1800"/>
                <a:buFont typeface="Times New Roman"/>
                <a:buNone/>
              </a:pPr>
              <a:r>
                <a:rPr lang="en-US" sz="1800" b="0" i="0" u="none" strike="noStrike" cap="none">
                  <a:solidFill>
                    <a:schemeClr val="lt1"/>
                  </a:solidFill>
                  <a:latin typeface="Times New Roman"/>
                  <a:ea typeface="Times New Roman"/>
                  <a:cs typeface="Times New Roman"/>
                  <a:sym typeface="Times New Roman"/>
                </a:rPr>
                <a:t>Structured data </a:t>
              </a:r>
              <a:endParaRPr sz="1800" b="0" i="0" u="none" strike="noStrike" cap="none">
                <a:solidFill>
                  <a:schemeClr val="lt1"/>
                </a:solidFill>
                <a:latin typeface="Times New Roman"/>
                <a:ea typeface="Times New Roman"/>
                <a:cs typeface="Times New Roman"/>
                <a:sym typeface="Times New Roman"/>
              </a:endParaRPr>
            </a:p>
          </p:txBody>
        </p:sp>
        <p:sp>
          <p:nvSpPr>
            <p:cNvPr id="131" name="Google Shape;131;p17"/>
            <p:cNvSpPr/>
            <p:nvPr/>
          </p:nvSpPr>
          <p:spPr>
            <a:xfrm>
              <a:off x="6202019" y="651"/>
              <a:ext cx="2919608" cy="794456"/>
            </a:xfrm>
            <a:prstGeom prst="rect">
              <a:avLst/>
            </a:prstGeom>
            <a:solidFill>
              <a:srgbClr val="4372C3"/>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17"/>
            <p:cNvSpPr txBox="1"/>
            <p:nvPr/>
          </p:nvSpPr>
          <p:spPr>
            <a:xfrm>
              <a:off x="6202019" y="651"/>
              <a:ext cx="2919608" cy="794456"/>
            </a:xfrm>
            <a:prstGeom prst="rect">
              <a:avLst/>
            </a:prstGeom>
            <a:noFill/>
            <a:ln>
              <a:noFill/>
            </a:ln>
          </p:spPr>
          <p:txBody>
            <a:bodyPr spcFirstLastPara="1" wrap="square" lIns="11425" tIns="11425" rIns="11425" bIns="11425" anchor="ctr" anchorCtr="0">
              <a:noAutofit/>
            </a:bodyPr>
            <a:lstStyle/>
            <a:p>
              <a:pPr marL="0" marR="0" lvl="0" indent="0" algn="ctr" rtl="0">
                <a:lnSpc>
                  <a:spcPct val="90000"/>
                </a:lnSpc>
                <a:spcBef>
                  <a:spcPts val="0"/>
                </a:spcBef>
                <a:spcAft>
                  <a:spcPts val="0"/>
                </a:spcAft>
                <a:buClr>
                  <a:schemeClr val="lt1"/>
                </a:buClr>
                <a:buSzPts val="1800"/>
                <a:buFont typeface="Times New Roman"/>
                <a:buNone/>
              </a:pPr>
              <a:r>
                <a:rPr lang="en-US" sz="1800" b="0" i="0" u="none" strike="noStrike" cap="none">
                  <a:solidFill>
                    <a:schemeClr val="lt1"/>
                  </a:solidFill>
                  <a:latin typeface="Times New Roman"/>
                  <a:ea typeface="Times New Roman"/>
                  <a:cs typeface="Times New Roman"/>
                  <a:sym typeface="Times New Roman"/>
                </a:rPr>
                <a:t>Standardized</a:t>
              </a:r>
              <a:endParaRPr sz="1800" b="0" i="0" u="none" strike="noStrike" cap="none">
                <a:solidFill>
                  <a:schemeClr val="lt1"/>
                </a:solidFill>
                <a:latin typeface="Times New Roman"/>
                <a:ea typeface="Times New Roman"/>
                <a:cs typeface="Times New Roman"/>
                <a:sym typeface="Times New Roman"/>
              </a:endParaRPr>
            </a:p>
          </p:txBody>
        </p:sp>
        <p:sp>
          <p:nvSpPr>
            <p:cNvPr id="133" name="Google Shape;133;p17"/>
            <p:cNvSpPr/>
            <p:nvPr/>
          </p:nvSpPr>
          <p:spPr>
            <a:xfrm>
              <a:off x="6202019" y="993722"/>
              <a:ext cx="2919608" cy="794456"/>
            </a:xfrm>
            <a:prstGeom prst="rect">
              <a:avLst/>
            </a:prstGeom>
            <a:solidFill>
              <a:srgbClr val="4372C3"/>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17"/>
            <p:cNvSpPr txBox="1"/>
            <p:nvPr/>
          </p:nvSpPr>
          <p:spPr>
            <a:xfrm>
              <a:off x="6202019" y="993722"/>
              <a:ext cx="2919608" cy="794456"/>
            </a:xfrm>
            <a:prstGeom prst="rect">
              <a:avLst/>
            </a:prstGeom>
            <a:noFill/>
            <a:ln>
              <a:noFill/>
            </a:ln>
          </p:spPr>
          <p:txBody>
            <a:bodyPr spcFirstLastPara="1" wrap="square" lIns="11425" tIns="11425" rIns="11425" bIns="11425" anchor="ctr" anchorCtr="0">
              <a:noAutofit/>
            </a:bodyPr>
            <a:lstStyle/>
            <a:p>
              <a:pPr marL="0" marR="0" lvl="0" indent="0" algn="ctr" rtl="0">
                <a:lnSpc>
                  <a:spcPct val="90000"/>
                </a:lnSpc>
                <a:spcBef>
                  <a:spcPts val="0"/>
                </a:spcBef>
                <a:spcAft>
                  <a:spcPts val="0"/>
                </a:spcAft>
                <a:buClr>
                  <a:schemeClr val="lt1"/>
                </a:buClr>
                <a:buSzPts val="1800"/>
                <a:buFont typeface="Times New Roman"/>
                <a:buNone/>
              </a:pPr>
              <a:r>
                <a:rPr lang="en-US" sz="1800" b="0" i="0" u="none" strike="noStrike" cap="none">
                  <a:solidFill>
                    <a:schemeClr val="lt1"/>
                  </a:solidFill>
                  <a:latin typeface="Times New Roman"/>
                  <a:ea typeface="Times New Roman"/>
                  <a:cs typeface="Times New Roman"/>
                  <a:sym typeface="Times New Roman"/>
                </a:rPr>
                <a:t>Easily transferable between different information systems. </a:t>
              </a:r>
              <a:endParaRPr sz="1800" b="0" i="0" u="none" strike="noStrike" cap="none">
                <a:solidFill>
                  <a:schemeClr val="lt1"/>
                </a:solidFill>
                <a:latin typeface="Times New Roman"/>
                <a:ea typeface="Times New Roman"/>
                <a:cs typeface="Times New Roman"/>
                <a:sym typeface="Times New Roman"/>
              </a:endParaRPr>
            </a:p>
          </p:txBody>
        </p:sp>
        <p:sp>
          <p:nvSpPr>
            <p:cNvPr id="135" name="Google Shape;135;p17"/>
            <p:cNvSpPr/>
            <p:nvPr/>
          </p:nvSpPr>
          <p:spPr>
            <a:xfrm>
              <a:off x="6202019" y="1986792"/>
              <a:ext cx="2918566" cy="794456"/>
            </a:xfrm>
            <a:prstGeom prst="rect">
              <a:avLst/>
            </a:prstGeom>
            <a:solidFill>
              <a:srgbClr val="4372C3"/>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7"/>
            <p:cNvSpPr txBox="1"/>
            <p:nvPr/>
          </p:nvSpPr>
          <p:spPr>
            <a:xfrm>
              <a:off x="6202019" y="1986792"/>
              <a:ext cx="2918566" cy="794456"/>
            </a:xfrm>
            <a:prstGeom prst="rect">
              <a:avLst/>
            </a:prstGeom>
            <a:noFill/>
            <a:ln>
              <a:noFill/>
            </a:ln>
          </p:spPr>
          <p:txBody>
            <a:bodyPr spcFirstLastPara="1" wrap="square" lIns="11425" tIns="11425" rIns="11425" bIns="11425" anchor="ctr" anchorCtr="0">
              <a:noAutofit/>
            </a:bodyPr>
            <a:lstStyle/>
            <a:p>
              <a:pPr marL="0" marR="0" lvl="0" indent="0" algn="ctr" rtl="0">
                <a:lnSpc>
                  <a:spcPct val="90000"/>
                </a:lnSpc>
                <a:spcBef>
                  <a:spcPts val="0"/>
                </a:spcBef>
                <a:spcAft>
                  <a:spcPts val="0"/>
                </a:spcAft>
                <a:buClr>
                  <a:schemeClr val="lt1"/>
                </a:buClr>
                <a:buSzPts val="1800"/>
                <a:buFont typeface="Times New Roman"/>
                <a:buNone/>
              </a:pPr>
              <a:r>
                <a:rPr lang="en-US" sz="1800" b="0" i="0" u="none" strike="noStrike" cap="none">
                  <a:solidFill>
                    <a:schemeClr val="lt1"/>
                  </a:solidFill>
                  <a:latin typeface="Times New Roman"/>
                  <a:ea typeface="Times New Roman"/>
                  <a:cs typeface="Times New Roman"/>
                  <a:sym typeface="Times New Roman"/>
                </a:rPr>
                <a:t>For example, a students’ name, date of birth, marks, or a blood-test result,</a:t>
              </a:r>
              <a:endParaRPr sz="1800" b="0" i="0" u="none" strike="noStrike" cap="none">
                <a:solidFill>
                  <a:schemeClr val="lt1"/>
                </a:solidFill>
                <a:latin typeface="Times New Roman"/>
                <a:ea typeface="Times New Roman"/>
                <a:cs typeface="Times New Roman"/>
                <a:sym typeface="Times New Roman"/>
              </a:endParaRPr>
            </a:p>
          </p:txBody>
        </p:sp>
        <p:sp>
          <p:nvSpPr>
            <p:cNvPr id="137" name="Google Shape;137;p17"/>
            <p:cNvSpPr/>
            <p:nvPr/>
          </p:nvSpPr>
          <p:spPr>
            <a:xfrm>
              <a:off x="3075040" y="3476397"/>
              <a:ext cx="2605816" cy="794456"/>
            </a:xfrm>
            <a:prstGeom prst="rect">
              <a:avLst/>
            </a:prstGeom>
            <a:solidFill>
              <a:schemeClr val="accent6"/>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7"/>
            <p:cNvSpPr txBox="1"/>
            <p:nvPr/>
          </p:nvSpPr>
          <p:spPr>
            <a:xfrm>
              <a:off x="3075040" y="3476397"/>
              <a:ext cx="2605816" cy="794456"/>
            </a:xfrm>
            <a:prstGeom prst="rect">
              <a:avLst/>
            </a:prstGeom>
            <a:noFill/>
            <a:ln>
              <a:noFill/>
            </a:ln>
          </p:spPr>
          <p:txBody>
            <a:bodyPr spcFirstLastPara="1" wrap="square" lIns="11425" tIns="11425" rIns="11425" bIns="11425" anchor="ctr" anchorCtr="0">
              <a:noAutofit/>
            </a:bodyPr>
            <a:lstStyle/>
            <a:p>
              <a:pPr marL="0" marR="0" lvl="0" indent="0" algn="ctr" rtl="0">
                <a:lnSpc>
                  <a:spcPct val="90000"/>
                </a:lnSpc>
                <a:spcBef>
                  <a:spcPts val="0"/>
                </a:spcBef>
                <a:spcAft>
                  <a:spcPts val="0"/>
                </a:spcAft>
                <a:buClr>
                  <a:schemeClr val="lt1"/>
                </a:buClr>
                <a:buSzPts val="1800"/>
                <a:buFont typeface="Times New Roman"/>
                <a:buNone/>
              </a:pPr>
              <a:r>
                <a:rPr lang="en-US" sz="1800" b="0" i="0" u="none" strike="noStrike" cap="none">
                  <a:solidFill>
                    <a:schemeClr val="lt1"/>
                  </a:solidFill>
                  <a:latin typeface="Times New Roman"/>
                  <a:ea typeface="Times New Roman"/>
                  <a:cs typeface="Times New Roman"/>
                  <a:sym typeface="Times New Roman"/>
                </a:rPr>
                <a:t>Unstructured data</a:t>
              </a:r>
              <a:endParaRPr sz="1800" b="0" i="0" u="none" strike="noStrike" cap="none">
                <a:solidFill>
                  <a:schemeClr val="lt1"/>
                </a:solidFill>
                <a:latin typeface="Times New Roman"/>
                <a:ea typeface="Times New Roman"/>
                <a:cs typeface="Times New Roman"/>
                <a:sym typeface="Times New Roman"/>
              </a:endParaRPr>
            </a:p>
          </p:txBody>
        </p:sp>
        <p:sp>
          <p:nvSpPr>
            <p:cNvPr id="139" name="Google Shape;139;p17"/>
            <p:cNvSpPr/>
            <p:nvPr/>
          </p:nvSpPr>
          <p:spPr>
            <a:xfrm>
              <a:off x="6202019" y="2979862"/>
              <a:ext cx="2919608" cy="794456"/>
            </a:xfrm>
            <a:prstGeom prst="rect">
              <a:avLst/>
            </a:prstGeom>
            <a:solidFill>
              <a:srgbClr val="4372C3"/>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17"/>
            <p:cNvSpPr txBox="1"/>
            <p:nvPr/>
          </p:nvSpPr>
          <p:spPr>
            <a:xfrm>
              <a:off x="6202019" y="2979862"/>
              <a:ext cx="2919608" cy="794456"/>
            </a:xfrm>
            <a:prstGeom prst="rect">
              <a:avLst/>
            </a:prstGeom>
            <a:noFill/>
            <a:ln>
              <a:noFill/>
            </a:ln>
          </p:spPr>
          <p:txBody>
            <a:bodyPr spcFirstLastPara="1" wrap="square" lIns="11425" tIns="11425" rIns="11425" bIns="11425" anchor="ctr" anchorCtr="0">
              <a:noAutofit/>
            </a:bodyPr>
            <a:lstStyle/>
            <a:p>
              <a:pPr marL="0" marR="0" lvl="0" indent="0" algn="ctr" rtl="0">
                <a:lnSpc>
                  <a:spcPct val="90000"/>
                </a:lnSpc>
                <a:spcBef>
                  <a:spcPts val="0"/>
                </a:spcBef>
                <a:spcAft>
                  <a:spcPts val="0"/>
                </a:spcAft>
                <a:buClr>
                  <a:schemeClr val="lt1"/>
                </a:buClr>
                <a:buSzPts val="1800"/>
                <a:buFont typeface="Times New Roman"/>
                <a:buNone/>
              </a:pPr>
              <a:r>
                <a:rPr lang="en-US" sz="1800" b="0" i="0" u="none" strike="noStrike" cap="none">
                  <a:solidFill>
                    <a:schemeClr val="lt1"/>
                  </a:solidFill>
                  <a:latin typeface="Times New Roman"/>
                  <a:ea typeface="Times New Roman"/>
                  <a:cs typeface="Times New Roman"/>
                  <a:sym typeface="Times New Roman"/>
                </a:rPr>
                <a:t>Not standardized</a:t>
              </a:r>
              <a:endParaRPr sz="1800" b="0" i="0" u="none" strike="noStrike" cap="none">
                <a:solidFill>
                  <a:schemeClr val="lt1"/>
                </a:solidFill>
                <a:latin typeface="Times New Roman"/>
                <a:ea typeface="Times New Roman"/>
                <a:cs typeface="Times New Roman"/>
                <a:sym typeface="Times New Roman"/>
              </a:endParaRPr>
            </a:p>
          </p:txBody>
        </p:sp>
        <p:sp>
          <p:nvSpPr>
            <p:cNvPr id="141" name="Google Shape;141;p17"/>
            <p:cNvSpPr/>
            <p:nvPr/>
          </p:nvSpPr>
          <p:spPr>
            <a:xfrm>
              <a:off x="6202019" y="3972932"/>
              <a:ext cx="2919608" cy="794456"/>
            </a:xfrm>
            <a:prstGeom prst="rect">
              <a:avLst/>
            </a:prstGeom>
            <a:solidFill>
              <a:srgbClr val="4372C3"/>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7"/>
            <p:cNvSpPr txBox="1"/>
            <p:nvPr/>
          </p:nvSpPr>
          <p:spPr>
            <a:xfrm>
              <a:off x="6202019" y="3972932"/>
              <a:ext cx="2919608" cy="794456"/>
            </a:xfrm>
            <a:prstGeom prst="rect">
              <a:avLst/>
            </a:prstGeom>
            <a:noFill/>
            <a:ln>
              <a:noFill/>
            </a:ln>
          </p:spPr>
          <p:txBody>
            <a:bodyPr spcFirstLastPara="1" wrap="square" lIns="11425" tIns="11425" rIns="11425" bIns="11425" anchor="ctr" anchorCtr="0">
              <a:noAutofit/>
            </a:bodyPr>
            <a:lstStyle/>
            <a:p>
              <a:pPr marL="0" marR="0" lvl="0" indent="0" algn="ctr" rtl="0">
                <a:lnSpc>
                  <a:spcPct val="90000"/>
                </a:lnSpc>
                <a:spcBef>
                  <a:spcPts val="0"/>
                </a:spcBef>
                <a:spcAft>
                  <a:spcPts val="0"/>
                </a:spcAft>
                <a:buClr>
                  <a:schemeClr val="lt1"/>
                </a:buClr>
                <a:buSzPts val="1800"/>
                <a:buFont typeface="Times New Roman"/>
                <a:buNone/>
              </a:pPr>
              <a:r>
                <a:rPr lang="en-US" sz="1800" b="0" i="0" u="none" strike="noStrike" cap="none">
                  <a:solidFill>
                    <a:schemeClr val="lt1"/>
                  </a:solidFill>
                  <a:latin typeface="Times New Roman"/>
                  <a:ea typeface="Times New Roman"/>
                  <a:cs typeface="Times New Roman"/>
                  <a:sym typeface="Times New Roman"/>
                </a:rPr>
                <a:t>For example: audio recordings, or physician notes about a patient</a:t>
              </a:r>
              <a:endParaRPr sz="1800" b="0" i="0" u="none" strike="noStrike" cap="none">
                <a:solidFill>
                  <a:schemeClr val="lt1"/>
                </a:solidFill>
                <a:latin typeface="Times New Roman"/>
                <a:ea typeface="Times New Roman"/>
                <a:cs typeface="Times New Roman"/>
                <a:sym typeface="Times New Roman"/>
              </a:endParaRPr>
            </a:p>
          </p:txBody>
        </p:sp>
      </p:grpSp>
      <p:sp>
        <p:nvSpPr>
          <p:cNvPr id="143" name="Google Shape;143;p17"/>
          <p:cNvSpPr txBox="1"/>
          <p:nvPr/>
        </p:nvSpPr>
        <p:spPr>
          <a:xfrm>
            <a:off x="4910624" y="6571670"/>
            <a:ext cx="2370751" cy="276999"/>
          </a:xfrm>
          <a:prstGeom prst="rect">
            <a:avLst/>
          </a:prstGeom>
          <a:no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r>
              <a:rPr lang="en-US" sz="1200" b="0" i="0" u="none" strike="noStrike" cap="none">
                <a:solidFill>
                  <a:srgbClr val="7F7F7F"/>
                </a:solidFill>
                <a:latin typeface="Times New Roman"/>
                <a:ea typeface="Times New Roman"/>
                <a:cs typeface="Times New Roman"/>
                <a:sym typeface="Times New Roman"/>
              </a:rPr>
              <a:t>Courtesy: various online sources</a:t>
            </a:r>
            <a:endParaRPr sz="1200" b="0" i="0" u="none" strike="noStrike" cap="none">
              <a:solidFill>
                <a:srgbClr val="7F7F7F"/>
              </a:solidFill>
              <a:latin typeface="Calibri"/>
              <a:ea typeface="Calibri"/>
              <a:cs typeface="Calibri"/>
              <a:sym typeface="Calibri"/>
            </a:endParaRPr>
          </a:p>
        </p:txBody>
      </p:sp>
      <p:sp>
        <p:nvSpPr>
          <p:cNvPr id="144" name="Google Shape;144;p17"/>
          <p:cNvSpPr/>
          <p:nvPr/>
        </p:nvSpPr>
        <p:spPr>
          <a:xfrm>
            <a:off x="6522098" y="1408922"/>
            <a:ext cx="3554963" cy="2823126"/>
          </a:xfrm>
          <a:prstGeom prst="rect">
            <a:avLst/>
          </a:prstGeom>
          <a:solidFill>
            <a:schemeClr val="l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45" name="Google Shape;145;p17"/>
          <p:cNvSpPr/>
          <p:nvPr/>
        </p:nvSpPr>
        <p:spPr>
          <a:xfrm>
            <a:off x="6522097" y="4232047"/>
            <a:ext cx="3554963" cy="2369085"/>
          </a:xfrm>
          <a:prstGeom prst="rect">
            <a:avLst/>
          </a:prstGeom>
          <a:solidFill>
            <a:schemeClr val="l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146" name="Google Shape;146;p17"/>
          <p:cNvGrpSpPr/>
          <p:nvPr/>
        </p:nvGrpSpPr>
        <p:grpSpPr>
          <a:xfrm>
            <a:off x="3916280" y="5777214"/>
            <a:ext cx="2605816" cy="794456"/>
            <a:chOff x="3075040" y="3476397"/>
            <a:chExt cx="2605816" cy="794456"/>
          </a:xfrm>
        </p:grpSpPr>
        <p:sp>
          <p:nvSpPr>
            <p:cNvPr id="147" name="Google Shape;147;p17"/>
            <p:cNvSpPr/>
            <p:nvPr/>
          </p:nvSpPr>
          <p:spPr>
            <a:xfrm>
              <a:off x="3075040" y="3476397"/>
              <a:ext cx="2605816" cy="794456"/>
            </a:xfrm>
            <a:prstGeom prst="rect">
              <a:avLst/>
            </a:prstGeom>
            <a:solidFill>
              <a:schemeClr val="accent6"/>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7"/>
            <p:cNvSpPr txBox="1"/>
            <p:nvPr/>
          </p:nvSpPr>
          <p:spPr>
            <a:xfrm>
              <a:off x="3075040" y="3476397"/>
              <a:ext cx="2605816" cy="794456"/>
            </a:xfrm>
            <a:prstGeom prst="rect">
              <a:avLst/>
            </a:prstGeom>
            <a:noFill/>
            <a:ln>
              <a:noFill/>
            </a:ln>
          </p:spPr>
          <p:txBody>
            <a:bodyPr spcFirstLastPara="1" wrap="square" lIns="11425" tIns="11425" rIns="11425" bIns="11425" anchor="ctr" anchorCtr="0">
              <a:noAutofit/>
            </a:bodyPr>
            <a:lstStyle/>
            <a:p>
              <a:pPr marL="0" marR="0" lvl="0" indent="0" algn="ctr" rtl="0">
                <a:lnSpc>
                  <a:spcPct val="90000"/>
                </a:lnSpc>
                <a:spcBef>
                  <a:spcPts val="0"/>
                </a:spcBef>
                <a:spcAft>
                  <a:spcPts val="0"/>
                </a:spcAft>
                <a:buClr>
                  <a:schemeClr val="lt1"/>
                </a:buClr>
                <a:buSzPts val="1800"/>
                <a:buFont typeface="Times New Roman"/>
                <a:buNone/>
              </a:pPr>
              <a:r>
                <a:rPr lang="en-US" sz="1800" b="0" i="0" u="none" strike="noStrike" cap="none">
                  <a:solidFill>
                    <a:schemeClr val="lt1"/>
                  </a:solidFill>
                  <a:latin typeface="Times New Roman"/>
                  <a:ea typeface="Times New Roman"/>
                  <a:cs typeface="Times New Roman"/>
                  <a:sym typeface="Times New Roman"/>
                </a:rPr>
                <a:t>Semi-structured data</a:t>
              </a:r>
              <a:endParaRPr sz="1800" b="0" i="0" u="none" strike="noStrike" cap="none">
                <a:solidFill>
                  <a:schemeClr val="lt1"/>
                </a:solidFill>
                <a:latin typeface="Times New Roman"/>
                <a:ea typeface="Times New Roman"/>
                <a:cs typeface="Times New Roman"/>
                <a:sym typeface="Times New Roman"/>
              </a:endParaRPr>
            </a:p>
          </p:txBody>
        </p:sp>
      </p:grpSp>
      <p:sp>
        <p:nvSpPr>
          <p:cNvPr id="149" name="Google Shape;149;p17"/>
          <p:cNvSpPr/>
          <p:nvPr/>
        </p:nvSpPr>
        <p:spPr>
          <a:xfrm>
            <a:off x="8882743" y="165745"/>
            <a:ext cx="3158410" cy="848470"/>
          </a:xfrm>
          <a:prstGeom prst="rect">
            <a:avLst/>
          </a:prstGeom>
          <a:solidFill>
            <a:srgbClr val="2E75B5"/>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b="0" i="0" u="none" strike="noStrike" cap="none">
                <a:solidFill>
                  <a:schemeClr val="lt1"/>
                </a:solidFill>
                <a:latin typeface="Times New Roman"/>
                <a:ea typeface="Times New Roman"/>
                <a:cs typeface="Times New Roman"/>
                <a:sym typeface="Times New Roman"/>
              </a:rPr>
              <a:t>Raw facts and figures</a:t>
            </a:r>
            <a:endParaRPr sz="2400" b="0" i="0" u="none" strike="noStrike" cap="none">
              <a:solidFill>
                <a:schemeClr val="lt1"/>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1"/>
                                          </p:stCondLst>
                                        </p:cTn>
                                        <p:tgtEl>
                                          <p:spTgt spid="144"/>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1"/>
                                          </p:stCondLst>
                                        </p:cTn>
                                        <p:tgtEl>
                                          <p:spTgt spid="145"/>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5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C00000"/>
              </a:buClr>
              <a:buSzPts val="4400"/>
              <a:buFont typeface="Times New Roman"/>
              <a:buNone/>
            </a:pPr>
            <a:r>
              <a:rPr lang="en-US"/>
              <a:t>Sampling … </a:t>
            </a:r>
            <a:endParaRPr/>
          </a:p>
        </p:txBody>
      </p:sp>
      <p:sp>
        <p:nvSpPr>
          <p:cNvPr id="403" name="Google Shape;403;p5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a:t>The key principle for effective sampling is the following: </a:t>
            </a:r>
            <a:endParaRPr/>
          </a:p>
          <a:p>
            <a:pPr marL="228600" lvl="0" indent="-50800" algn="l" rtl="0">
              <a:lnSpc>
                <a:spcPct val="90000"/>
              </a:lnSpc>
              <a:spcBef>
                <a:spcPts val="1000"/>
              </a:spcBef>
              <a:spcAft>
                <a:spcPts val="0"/>
              </a:spcAft>
              <a:buClr>
                <a:schemeClr val="dk1"/>
              </a:buClr>
              <a:buSzPts val="2800"/>
              <a:buNone/>
            </a:pPr>
            <a:endParaRPr/>
          </a:p>
          <a:p>
            <a:pPr marL="685800" lvl="1" indent="-228600" algn="l" rtl="0">
              <a:lnSpc>
                <a:spcPct val="90000"/>
              </a:lnSpc>
              <a:spcBef>
                <a:spcPts val="500"/>
              </a:spcBef>
              <a:spcAft>
                <a:spcPts val="0"/>
              </a:spcAft>
              <a:buClr>
                <a:schemeClr val="dk1"/>
              </a:buClr>
              <a:buSzPts val="2400"/>
              <a:buChar char="•"/>
            </a:pPr>
            <a:r>
              <a:rPr lang="en-US"/>
              <a:t>Using a sample will work almost as well as using the entire data set, if the sample is </a:t>
            </a:r>
            <a:r>
              <a:rPr lang="en-US">
                <a:solidFill>
                  <a:srgbClr val="C00000"/>
                </a:solidFill>
              </a:rPr>
              <a:t>representative</a:t>
            </a:r>
            <a:r>
              <a:rPr lang="en-US"/>
              <a:t/>
            </a:r>
            <a:br>
              <a:rPr lang="en-US"/>
            </a:br>
            <a:endParaRPr/>
          </a:p>
          <a:p>
            <a:pPr marL="685800" lvl="1" indent="-228600" algn="l" rtl="0">
              <a:lnSpc>
                <a:spcPct val="90000"/>
              </a:lnSpc>
              <a:spcBef>
                <a:spcPts val="500"/>
              </a:spcBef>
              <a:spcAft>
                <a:spcPts val="0"/>
              </a:spcAft>
              <a:buClr>
                <a:schemeClr val="dk1"/>
              </a:buClr>
              <a:buSzPts val="2400"/>
              <a:buChar char="•"/>
            </a:pPr>
            <a:r>
              <a:rPr lang="en-US"/>
              <a:t>A sample is </a:t>
            </a:r>
            <a:r>
              <a:rPr lang="en-US">
                <a:solidFill>
                  <a:srgbClr val="C00000"/>
                </a:solidFill>
              </a:rPr>
              <a:t>representative</a:t>
            </a:r>
            <a:r>
              <a:rPr lang="en-US"/>
              <a:t> if it has approximately the same properties (of interest) as the original set of data  </a:t>
            </a:r>
            <a:endParaRP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sp>
        <p:nvSpPr>
          <p:cNvPr id="408" name="Google Shape;408;p5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C00000"/>
              </a:buClr>
              <a:buSzPts val="4400"/>
              <a:buFont typeface="Times New Roman"/>
              <a:buNone/>
            </a:pPr>
            <a:r>
              <a:rPr lang="en-US"/>
              <a:t>Sample Size</a:t>
            </a:r>
            <a:endParaRPr/>
          </a:p>
        </p:txBody>
      </p:sp>
      <p:sp>
        <p:nvSpPr>
          <p:cNvPr id="409" name="Google Shape;409;p52"/>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800"/>
              <a:buNone/>
            </a:pPr>
            <a:endParaRPr/>
          </a:p>
        </p:txBody>
      </p:sp>
      <p:pic>
        <p:nvPicPr>
          <p:cNvPr id="410" name="Google Shape;410;p52"/>
          <p:cNvPicPr preferRelativeResize="0"/>
          <p:nvPr/>
        </p:nvPicPr>
        <p:blipFill rotWithShape="1">
          <a:blip r:embed="rId3">
            <a:alphaModFix/>
          </a:blip>
          <a:srcRect l="10356" r="12497"/>
          <a:stretch/>
        </p:blipFill>
        <p:spPr>
          <a:xfrm>
            <a:off x="1576388" y="1844676"/>
            <a:ext cx="3198812" cy="3108325"/>
          </a:xfrm>
          <a:prstGeom prst="rect">
            <a:avLst/>
          </a:prstGeom>
          <a:noFill/>
          <a:ln>
            <a:noFill/>
          </a:ln>
        </p:spPr>
      </p:pic>
      <p:pic>
        <p:nvPicPr>
          <p:cNvPr id="411" name="Google Shape;411;p52"/>
          <p:cNvPicPr preferRelativeResize="0"/>
          <p:nvPr/>
        </p:nvPicPr>
        <p:blipFill rotWithShape="1">
          <a:blip r:embed="rId4">
            <a:alphaModFix/>
          </a:blip>
          <a:srcRect l="10356" t="13811" r="14641" b="10953"/>
          <a:stretch/>
        </p:blipFill>
        <p:spPr>
          <a:xfrm>
            <a:off x="4572001" y="2206625"/>
            <a:ext cx="3198813" cy="2406650"/>
          </a:xfrm>
          <a:prstGeom prst="rect">
            <a:avLst/>
          </a:prstGeom>
          <a:noFill/>
          <a:ln>
            <a:noFill/>
          </a:ln>
        </p:spPr>
      </p:pic>
      <p:pic>
        <p:nvPicPr>
          <p:cNvPr id="412" name="Google Shape;412;p52"/>
          <p:cNvPicPr preferRelativeResize="0"/>
          <p:nvPr/>
        </p:nvPicPr>
        <p:blipFill rotWithShape="1">
          <a:blip r:embed="rId5">
            <a:alphaModFix/>
          </a:blip>
          <a:srcRect l="11605" r="13213"/>
          <a:stretch/>
        </p:blipFill>
        <p:spPr>
          <a:xfrm>
            <a:off x="7467601" y="1828800"/>
            <a:ext cx="3198813" cy="3189288"/>
          </a:xfrm>
          <a:prstGeom prst="rect">
            <a:avLst/>
          </a:prstGeom>
          <a:noFill/>
          <a:ln>
            <a:noFill/>
          </a:ln>
        </p:spPr>
      </p:pic>
      <p:sp>
        <p:nvSpPr>
          <p:cNvPr id="413" name="Google Shape;413;p52"/>
          <p:cNvSpPr txBox="1"/>
          <p:nvPr/>
        </p:nvSpPr>
        <p:spPr>
          <a:xfrm>
            <a:off x="2438400" y="4495800"/>
            <a:ext cx="8077200" cy="304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b="1">
                <a:solidFill>
                  <a:schemeClr val="dk1"/>
                </a:solidFill>
                <a:latin typeface="Arial"/>
                <a:ea typeface="Arial"/>
                <a:cs typeface="Arial"/>
                <a:sym typeface="Arial"/>
              </a:rPr>
              <a:t>8000 points		         2000 Points			500 Points</a:t>
            </a:r>
            <a:endParaRP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sp>
        <p:nvSpPr>
          <p:cNvPr id="418" name="Google Shape;418;p5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C00000"/>
              </a:buClr>
              <a:buSzPts val="4400"/>
              <a:buFont typeface="Times New Roman"/>
              <a:buNone/>
            </a:pPr>
            <a:r>
              <a:rPr lang="en-US"/>
              <a:t>Types of Sampling</a:t>
            </a:r>
            <a:endParaRPr/>
          </a:p>
        </p:txBody>
      </p:sp>
      <p:sp>
        <p:nvSpPr>
          <p:cNvPr id="419" name="Google Shape;419;p5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a:t>Simple Random Sampling</a:t>
            </a:r>
            <a:endParaRPr/>
          </a:p>
          <a:p>
            <a:pPr marL="685800" lvl="1" indent="-228600" algn="l" rtl="0">
              <a:lnSpc>
                <a:spcPct val="90000"/>
              </a:lnSpc>
              <a:spcBef>
                <a:spcPts val="500"/>
              </a:spcBef>
              <a:spcAft>
                <a:spcPts val="0"/>
              </a:spcAft>
              <a:buClr>
                <a:schemeClr val="dk1"/>
              </a:buClr>
              <a:buSzPts val="2400"/>
              <a:buChar char="•"/>
            </a:pPr>
            <a:r>
              <a:rPr lang="en-US"/>
              <a:t>There is an equal probability of selecting any particular item</a:t>
            </a:r>
            <a:endParaRPr/>
          </a:p>
          <a:p>
            <a:pPr marL="685800" lvl="1" indent="-228600" algn="l" rtl="0">
              <a:lnSpc>
                <a:spcPct val="90000"/>
              </a:lnSpc>
              <a:spcBef>
                <a:spcPts val="500"/>
              </a:spcBef>
              <a:spcAft>
                <a:spcPts val="0"/>
              </a:spcAft>
              <a:buClr>
                <a:schemeClr val="dk1"/>
              </a:buClr>
              <a:buSzPts val="2400"/>
              <a:buChar char="•"/>
            </a:pPr>
            <a:r>
              <a:rPr lang="en-US"/>
              <a:t>Sampling without replacement</a:t>
            </a:r>
            <a:endParaRPr/>
          </a:p>
          <a:p>
            <a:pPr marL="1143000" lvl="2" indent="-228600" algn="l" rtl="0">
              <a:lnSpc>
                <a:spcPct val="90000"/>
              </a:lnSpc>
              <a:spcBef>
                <a:spcPts val="500"/>
              </a:spcBef>
              <a:spcAft>
                <a:spcPts val="0"/>
              </a:spcAft>
              <a:buClr>
                <a:schemeClr val="dk1"/>
              </a:buClr>
              <a:buSzPts val="2000"/>
              <a:buChar char="•"/>
            </a:pPr>
            <a:r>
              <a:rPr lang="en-US"/>
              <a:t>As each item is selected, it is removed from the population</a:t>
            </a:r>
            <a:endParaRPr/>
          </a:p>
          <a:p>
            <a:pPr marL="685800" lvl="1" indent="-228600" algn="l" rtl="0">
              <a:lnSpc>
                <a:spcPct val="90000"/>
              </a:lnSpc>
              <a:spcBef>
                <a:spcPts val="500"/>
              </a:spcBef>
              <a:spcAft>
                <a:spcPts val="0"/>
              </a:spcAft>
              <a:buClr>
                <a:schemeClr val="dk1"/>
              </a:buClr>
              <a:buSzPts val="2400"/>
              <a:buChar char="•"/>
            </a:pPr>
            <a:r>
              <a:rPr lang="en-US"/>
              <a:t>Sampling with replacement</a:t>
            </a:r>
            <a:endParaRPr/>
          </a:p>
          <a:p>
            <a:pPr marL="1143000" lvl="2" indent="-228600" algn="l" rtl="0">
              <a:lnSpc>
                <a:spcPct val="90000"/>
              </a:lnSpc>
              <a:spcBef>
                <a:spcPts val="500"/>
              </a:spcBef>
              <a:spcAft>
                <a:spcPts val="0"/>
              </a:spcAft>
              <a:buClr>
                <a:schemeClr val="dk1"/>
              </a:buClr>
              <a:buSzPts val="2000"/>
              <a:buChar char="•"/>
            </a:pPr>
            <a:r>
              <a:rPr lang="en-US"/>
              <a:t>Objects are not removed from the population as they are selected for the sample.   </a:t>
            </a:r>
            <a:endParaRPr/>
          </a:p>
          <a:p>
            <a:pPr marL="1143000" lvl="2" indent="-228600" algn="l" rtl="0">
              <a:lnSpc>
                <a:spcPct val="90000"/>
              </a:lnSpc>
              <a:spcBef>
                <a:spcPts val="500"/>
              </a:spcBef>
              <a:spcAft>
                <a:spcPts val="0"/>
              </a:spcAft>
              <a:buClr>
                <a:schemeClr val="dk1"/>
              </a:buClr>
              <a:buSzPts val="2000"/>
              <a:buChar char="•"/>
            </a:pPr>
            <a:r>
              <a:rPr lang="en-US"/>
              <a:t>In sampling with replacement, the same object can be picked up more than once</a:t>
            </a:r>
            <a:endParaRPr/>
          </a:p>
          <a:p>
            <a:pPr marL="228600" lvl="0" indent="-228600" algn="l" rtl="0">
              <a:lnSpc>
                <a:spcPct val="90000"/>
              </a:lnSpc>
              <a:spcBef>
                <a:spcPts val="1000"/>
              </a:spcBef>
              <a:spcAft>
                <a:spcPts val="0"/>
              </a:spcAft>
              <a:buClr>
                <a:schemeClr val="dk1"/>
              </a:buClr>
              <a:buSzPts val="2800"/>
              <a:buChar char="•"/>
            </a:pPr>
            <a:r>
              <a:rPr lang="en-US"/>
              <a:t>Stratified sampling</a:t>
            </a:r>
            <a:endParaRPr/>
          </a:p>
          <a:p>
            <a:pPr marL="685800" lvl="1" indent="-228600" algn="l" rtl="0">
              <a:lnSpc>
                <a:spcPct val="90000"/>
              </a:lnSpc>
              <a:spcBef>
                <a:spcPts val="500"/>
              </a:spcBef>
              <a:spcAft>
                <a:spcPts val="0"/>
              </a:spcAft>
              <a:buClr>
                <a:schemeClr val="dk1"/>
              </a:buClr>
              <a:buSzPts val="2400"/>
              <a:buChar char="•"/>
            </a:pPr>
            <a:r>
              <a:rPr lang="en-US"/>
              <a:t>Split the data into several partitions; then draw random samples from each partition</a:t>
            </a:r>
            <a:endParaRP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sp>
        <p:nvSpPr>
          <p:cNvPr id="424" name="Google Shape;424;p54"/>
          <p:cNvSpPr txBox="1">
            <a:spLocks noGrp="1"/>
          </p:cNvSpPr>
          <p:nvPr>
            <p:ph type="title"/>
          </p:nvPr>
        </p:nvSpPr>
        <p:spPr>
          <a:xfrm>
            <a:off x="508000" y="152400"/>
            <a:ext cx="11040533" cy="533400"/>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rgbClr val="C00000"/>
              </a:buClr>
              <a:buSzPct val="100000"/>
              <a:buFont typeface="Times New Roman"/>
              <a:buNone/>
            </a:pPr>
            <a:r>
              <a:rPr lang="en-US"/>
              <a:t>Sample Size</a:t>
            </a:r>
            <a:endParaRPr/>
          </a:p>
        </p:txBody>
      </p:sp>
      <p:sp>
        <p:nvSpPr>
          <p:cNvPr id="425" name="Google Shape;425;p54"/>
          <p:cNvSpPr txBox="1">
            <a:spLocks noGrp="1"/>
          </p:cNvSpPr>
          <p:nvPr>
            <p:ph type="body" idx="1"/>
          </p:nvPr>
        </p:nvSpPr>
        <p:spPr>
          <a:xfrm>
            <a:off x="548218" y="1143000"/>
            <a:ext cx="11091333" cy="5181600"/>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dirty="0"/>
              <a:t>What sample size is necessary to get at least one object from each of 10 equal-sized groups.</a:t>
            </a:r>
            <a:endParaRPr dirty="0"/>
          </a:p>
        </p:txBody>
      </p:sp>
      <p:pic>
        <p:nvPicPr>
          <p:cNvPr id="426" name="Google Shape;426;p54"/>
          <p:cNvPicPr preferRelativeResize="0"/>
          <p:nvPr/>
        </p:nvPicPr>
        <p:blipFill rotWithShape="1">
          <a:blip r:embed="rId3">
            <a:alphaModFix/>
          </a:blip>
          <a:srcRect/>
          <a:stretch/>
        </p:blipFill>
        <p:spPr>
          <a:xfrm>
            <a:off x="3200400" y="1985930"/>
            <a:ext cx="5786438" cy="434022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36477" y="733805"/>
            <a:ext cx="11682483" cy="5434984"/>
          </a:xfrm>
        </p:spPr>
        <p:txBody>
          <a:bodyPr>
            <a:noAutofit/>
          </a:bodyPr>
          <a:lstStyle/>
          <a:p>
            <a:r>
              <a:rPr lang="en-US" sz="1800" b="1" dirty="0"/>
              <a:t>Basic Idea:</a:t>
            </a:r>
            <a:r>
              <a:rPr lang="en-US" sz="1800" dirty="0"/>
              <a:t> The basic idea is that the probability of not selecting an object from each of the groups decreases as the sample size increases. The expected number of samples required to get at least one item from each of the 10 groups can be calculated using the following formula:</a:t>
            </a:r>
          </a:p>
          <a:p>
            <a:r>
              <a:rPr lang="en-US" sz="1800" dirty="0"/>
              <a:t>E(n)=</a:t>
            </a:r>
            <a:r>
              <a:rPr lang="en-US" sz="1800" dirty="0" err="1" smtClean="0"/>
              <a:t>n×H</a:t>
            </a:r>
            <a:r>
              <a:rPr lang="en-US" sz="1800" baseline="-25000" dirty="0" err="1" smtClean="0"/>
              <a:t>n</a:t>
            </a:r>
            <a:endParaRPr lang="en-US" sz="1800" dirty="0" smtClean="0"/>
          </a:p>
          <a:p>
            <a:r>
              <a:rPr lang="en-US" sz="1800" dirty="0" err="1" smtClean="0"/>
              <a:t>Hn</a:t>
            </a:r>
            <a:r>
              <a:rPr lang="en-US" sz="1800" dirty="0"/>
              <a:t>​ is the </a:t>
            </a:r>
            <a:r>
              <a:rPr lang="en-US" sz="1800" dirty="0" smtClean="0"/>
              <a:t>n-</a:t>
            </a:r>
            <a:r>
              <a:rPr lang="en-US" sz="1800" dirty="0" err="1" smtClean="0"/>
              <a:t>th</a:t>
            </a:r>
            <a:r>
              <a:rPr lang="en-US" sz="1800" dirty="0" smtClean="0"/>
              <a:t> </a:t>
            </a:r>
            <a:r>
              <a:rPr lang="en-US" sz="1800" dirty="0"/>
              <a:t>harmonic number:</a:t>
            </a:r>
          </a:p>
          <a:p>
            <a:r>
              <a:rPr lang="en-US" sz="1800" dirty="0" err="1"/>
              <a:t>Hn</a:t>
            </a:r>
            <a:r>
              <a:rPr lang="en-US" sz="1800" dirty="0"/>
              <a:t>=</a:t>
            </a:r>
            <a:r>
              <a:rPr lang="en-US" sz="1800" dirty="0" smtClean="0"/>
              <a:t>∑</a:t>
            </a:r>
            <a:r>
              <a:rPr lang="en-US" sz="1800" baseline="30000" dirty="0" err="1"/>
              <a:t>n</a:t>
            </a:r>
            <a:r>
              <a:rPr lang="en-US" sz="1800" baseline="-25000" dirty="0" err="1" smtClean="0"/>
              <a:t>k</a:t>
            </a:r>
            <a:r>
              <a:rPr lang="en-US" sz="1800" baseline="-25000" dirty="0" smtClean="0"/>
              <a:t>=1 </a:t>
            </a:r>
            <a:r>
              <a:rPr lang="en-US" sz="1800" dirty="0" smtClean="0"/>
              <a:t>=1/k</a:t>
            </a:r>
          </a:p>
          <a:p>
            <a:r>
              <a:rPr lang="en-US" sz="1800" dirty="0" smtClean="0"/>
              <a:t>For </a:t>
            </a:r>
            <a:r>
              <a:rPr lang="en-US" sz="1800" dirty="0"/>
              <a:t>10 groups:</a:t>
            </a:r>
          </a:p>
          <a:p>
            <a:r>
              <a:rPr lang="en-US" sz="1800" dirty="0"/>
              <a:t>E(10)=</a:t>
            </a:r>
            <a:r>
              <a:rPr lang="en-US" sz="1800" dirty="0" smtClean="0"/>
              <a:t>10×H</a:t>
            </a:r>
            <a:r>
              <a:rPr lang="en-US" sz="1800" baseline="-25000" dirty="0" smtClean="0"/>
              <a:t>10</a:t>
            </a:r>
            <a:endParaRPr lang="en-US" sz="1800" dirty="0"/>
          </a:p>
          <a:p>
            <a:r>
              <a:rPr lang="en-US" sz="1800" dirty="0" smtClean="0"/>
              <a:t>​</a:t>
            </a:r>
            <a:r>
              <a:rPr lang="en-US" sz="1800" b="1" dirty="0"/>
              <a:t>Harmonic Number Calculation:</a:t>
            </a:r>
          </a:p>
          <a:p>
            <a:r>
              <a:rPr lang="en-US" sz="1800" dirty="0"/>
              <a:t>For </a:t>
            </a:r>
            <a:r>
              <a:rPr lang="en-US" sz="1800" dirty="0" smtClean="0"/>
              <a:t>n=10 the </a:t>
            </a:r>
            <a:r>
              <a:rPr lang="en-US" sz="1800" dirty="0"/>
              <a:t>harmonic number is:</a:t>
            </a:r>
          </a:p>
          <a:p>
            <a:r>
              <a:rPr lang="en-US" sz="1800" dirty="0" smtClean="0"/>
              <a:t>H</a:t>
            </a:r>
            <a:r>
              <a:rPr lang="en-US" sz="1800" baseline="-25000" dirty="0" smtClean="0"/>
              <a:t>10</a:t>
            </a:r>
            <a:r>
              <a:rPr lang="en-US" sz="1800" dirty="0" smtClean="0"/>
              <a:t>=1+1/2+1/3</a:t>
            </a:r>
            <a:r>
              <a:rPr lang="en-US" sz="1800" dirty="0"/>
              <a:t>+…+</a:t>
            </a:r>
            <a:r>
              <a:rPr lang="en-US" sz="1800" dirty="0" smtClean="0"/>
              <a:t>1/10</a:t>
            </a:r>
            <a:r>
              <a:rPr lang="en-US" sz="1800" dirty="0"/>
              <a:t>≈</a:t>
            </a:r>
            <a:r>
              <a:rPr lang="en-US" sz="1800" dirty="0" smtClean="0"/>
              <a:t>2.92897</a:t>
            </a:r>
          </a:p>
          <a:p>
            <a:r>
              <a:rPr lang="en-US" sz="1800" dirty="0" err="1" smtClean="0"/>
              <a:t>So,the</a:t>
            </a:r>
            <a:r>
              <a:rPr lang="en-US" sz="1800" dirty="0" smtClean="0"/>
              <a:t> </a:t>
            </a:r>
            <a:r>
              <a:rPr lang="en-US" sz="1800" dirty="0"/>
              <a:t>expected number of samples </a:t>
            </a:r>
            <a:r>
              <a:rPr lang="en-US" sz="1800" dirty="0" smtClean="0"/>
              <a:t>E(10) </a:t>
            </a:r>
            <a:r>
              <a:rPr lang="en-US" sz="1800" dirty="0"/>
              <a:t>is:</a:t>
            </a:r>
          </a:p>
          <a:p>
            <a:r>
              <a:rPr lang="en-US" sz="1800" dirty="0"/>
              <a:t>E(10)≈</a:t>
            </a:r>
            <a:r>
              <a:rPr lang="en-US" sz="1800" dirty="0" smtClean="0"/>
              <a:t>10×2.92897=29.2897</a:t>
            </a:r>
          </a:p>
          <a:p>
            <a:r>
              <a:rPr lang="en-US" sz="1800" dirty="0" smtClean="0"/>
              <a:t>So</a:t>
            </a:r>
            <a:r>
              <a:rPr lang="en-US" sz="1800" dirty="0"/>
              <a:t>, on average, about 29 to 30 samples are required to ensure that you get at least one object from each of the 10 groups.</a:t>
            </a:r>
          </a:p>
          <a:p>
            <a:endParaRPr lang="en-IN" sz="1800" dirty="0"/>
          </a:p>
        </p:txBody>
      </p:sp>
    </p:spTree>
    <p:extLst>
      <p:ext uri="{BB962C8B-B14F-4D97-AF65-F5344CB8AC3E}">
        <p14:creationId xmlns:p14="http://schemas.microsoft.com/office/powerpoint/2010/main" val="195847297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sp>
        <p:nvSpPr>
          <p:cNvPr id="431" name="Google Shape;431;p5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C00000"/>
              </a:buClr>
              <a:buSzPts val="4400"/>
              <a:buFont typeface="Times New Roman"/>
              <a:buNone/>
            </a:pPr>
            <a:r>
              <a:rPr lang="en-US"/>
              <a:t>Discretization</a:t>
            </a:r>
            <a:endParaRPr/>
          </a:p>
        </p:txBody>
      </p:sp>
      <p:sp>
        <p:nvSpPr>
          <p:cNvPr id="432" name="Google Shape;432;p5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rgbClr val="CC6600"/>
              </a:buClr>
              <a:buSzPts val="2800"/>
              <a:buChar char="•"/>
            </a:pPr>
            <a:r>
              <a:rPr lang="en-US">
                <a:solidFill>
                  <a:srgbClr val="CC6600"/>
                </a:solidFill>
              </a:rPr>
              <a:t>Discretization</a:t>
            </a:r>
            <a:r>
              <a:rPr lang="en-US"/>
              <a:t> is the process of converting a continuous attribute into an ordinal attribute</a:t>
            </a:r>
            <a:endParaRPr/>
          </a:p>
          <a:p>
            <a:pPr marL="685800" lvl="1" indent="-228600" algn="l" rtl="0">
              <a:lnSpc>
                <a:spcPct val="90000"/>
              </a:lnSpc>
              <a:spcBef>
                <a:spcPts val="500"/>
              </a:spcBef>
              <a:spcAft>
                <a:spcPts val="0"/>
              </a:spcAft>
              <a:buClr>
                <a:schemeClr val="dk1"/>
              </a:buClr>
              <a:buSzPts val="2400"/>
              <a:buChar char="•"/>
            </a:pPr>
            <a:r>
              <a:rPr lang="en-US"/>
              <a:t>A potentially infinite number of values are mapped into  a small number of categories</a:t>
            </a:r>
            <a:endParaRPr/>
          </a:p>
          <a:p>
            <a:pPr marL="685800" lvl="1" indent="-228600" algn="l" rtl="0">
              <a:lnSpc>
                <a:spcPct val="90000"/>
              </a:lnSpc>
              <a:spcBef>
                <a:spcPts val="500"/>
              </a:spcBef>
              <a:spcAft>
                <a:spcPts val="0"/>
              </a:spcAft>
              <a:buClr>
                <a:schemeClr val="dk1"/>
              </a:buClr>
              <a:buSzPts val="2400"/>
              <a:buChar char="•"/>
            </a:pPr>
            <a:r>
              <a:rPr lang="en-US"/>
              <a:t>Discretization is  used in both unsupervised and supervised settings</a:t>
            </a:r>
            <a:endParaRPr sz="2600"/>
          </a:p>
        </p:txBody>
      </p:sp>
      <p:sp>
        <p:nvSpPr>
          <p:cNvPr id="433" name="Google Shape;433;p55"/>
          <p:cNvSpPr txBox="1"/>
          <p:nvPr/>
        </p:nvSpPr>
        <p:spPr>
          <a:xfrm>
            <a:off x="973493" y="3917302"/>
            <a:ext cx="10481733" cy="2585323"/>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1800" b="0" i="0">
                <a:solidFill>
                  <a:srgbClr val="000000"/>
                </a:solidFill>
                <a:latin typeface="Times New Roman"/>
                <a:ea typeface="Times New Roman"/>
                <a:cs typeface="Times New Roman"/>
                <a:sym typeface="Times New Roman"/>
              </a:rPr>
              <a:t>In the first step, </a:t>
            </a:r>
            <a:endParaRPr/>
          </a:p>
          <a:p>
            <a:pPr marL="457200" marR="0" lvl="1" indent="0" algn="just" rtl="0">
              <a:spcBef>
                <a:spcPts val="0"/>
              </a:spcBef>
              <a:spcAft>
                <a:spcPts val="0"/>
              </a:spcAft>
              <a:buNone/>
            </a:pPr>
            <a:r>
              <a:rPr lang="en-US" sz="1800" b="0" i="0" u="none" strike="noStrike" cap="none">
                <a:solidFill>
                  <a:srgbClr val="000000"/>
                </a:solidFill>
                <a:latin typeface="Times New Roman"/>
                <a:ea typeface="Times New Roman"/>
                <a:cs typeface="Times New Roman"/>
                <a:sym typeface="Times New Roman"/>
              </a:rPr>
              <a:t>the values of the continuous attribute are sorted, </a:t>
            </a:r>
            <a:endParaRPr/>
          </a:p>
          <a:p>
            <a:pPr marL="457200" marR="0" lvl="1" indent="0" algn="just" rtl="0">
              <a:spcBef>
                <a:spcPts val="0"/>
              </a:spcBef>
              <a:spcAft>
                <a:spcPts val="0"/>
              </a:spcAft>
              <a:buNone/>
            </a:pPr>
            <a:r>
              <a:rPr lang="en-US" sz="1800" b="0" i="0" u="none" strike="noStrike" cap="none">
                <a:solidFill>
                  <a:srgbClr val="000000"/>
                </a:solidFill>
                <a:latin typeface="Times New Roman"/>
                <a:ea typeface="Times New Roman"/>
                <a:cs typeface="Times New Roman"/>
                <a:sym typeface="Times New Roman"/>
              </a:rPr>
              <a:t>they are then divided into </a:t>
            </a:r>
            <a:r>
              <a:rPr lang="en-US" sz="1800" b="0" i="1" u="none" strike="noStrike" cap="none">
                <a:solidFill>
                  <a:srgbClr val="000000"/>
                </a:solidFill>
                <a:latin typeface="Times New Roman"/>
                <a:ea typeface="Times New Roman"/>
                <a:cs typeface="Times New Roman"/>
                <a:sym typeface="Times New Roman"/>
              </a:rPr>
              <a:t>n </a:t>
            </a:r>
            <a:r>
              <a:rPr lang="en-US" sz="1800" b="0" i="0" u="none" strike="noStrike" cap="none">
                <a:solidFill>
                  <a:srgbClr val="000000"/>
                </a:solidFill>
                <a:latin typeface="Times New Roman"/>
                <a:ea typeface="Times New Roman"/>
                <a:cs typeface="Times New Roman"/>
                <a:sym typeface="Times New Roman"/>
              </a:rPr>
              <a:t>intervals by specifying </a:t>
            </a:r>
            <a:r>
              <a:rPr lang="en-US" sz="1800" b="0" i="1" u="none" strike="noStrike" cap="none">
                <a:solidFill>
                  <a:srgbClr val="000000"/>
                </a:solidFill>
                <a:latin typeface="Times New Roman"/>
                <a:ea typeface="Times New Roman"/>
                <a:cs typeface="Times New Roman"/>
                <a:sym typeface="Times New Roman"/>
              </a:rPr>
              <a:t>n - </a:t>
            </a:r>
            <a:r>
              <a:rPr lang="en-US" sz="1800" b="0" i="0" u="none" strike="noStrike" cap="none">
                <a:solidFill>
                  <a:srgbClr val="000000"/>
                </a:solidFill>
                <a:latin typeface="Times New Roman"/>
                <a:ea typeface="Times New Roman"/>
                <a:cs typeface="Times New Roman"/>
                <a:sym typeface="Times New Roman"/>
              </a:rPr>
              <a:t>1 </a:t>
            </a:r>
            <a:r>
              <a:rPr lang="en-US" sz="1800" b="1" i="0" u="none" strike="noStrike" cap="none">
                <a:solidFill>
                  <a:srgbClr val="000000"/>
                </a:solidFill>
                <a:latin typeface="Times New Roman"/>
                <a:ea typeface="Times New Roman"/>
                <a:cs typeface="Times New Roman"/>
                <a:sym typeface="Times New Roman"/>
              </a:rPr>
              <a:t>split points</a:t>
            </a:r>
            <a:r>
              <a:rPr lang="en-US" sz="1800" b="0" i="0" u="none" strike="noStrike" cap="none">
                <a:solidFill>
                  <a:srgbClr val="000000"/>
                </a:solidFill>
                <a:latin typeface="Times New Roman"/>
                <a:ea typeface="Times New Roman"/>
                <a:cs typeface="Times New Roman"/>
                <a:sym typeface="Times New Roman"/>
              </a:rPr>
              <a:t>. </a:t>
            </a:r>
            <a:endParaRPr/>
          </a:p>
          <a:p>
            <a:pPr marL="0" marR="0" lvl="0" indent="0" algn="just" rtl="0">
              <a:spcBef>
                <a:spcPts val="0"/>
              </a:spcBef>
              <a:spcAft>
                <a:spcPts val="0"/>
              </a:spcAft>
              <a:buNone/>
            </a:pPr>
            <a:r>
              <a:rPr lang="en-US" sz="1800" b="0" i="0">
                <a:solidFill>
                  <a:srgbClr val="000000"/>
                </a:solidFill>
                <a:latin typeface="Times New Roman"/>
                <a:ea typeface="Times New Roman"/>
                <a:cs typeface="Times New Roman"/>
                <a:sym typeface="Times New Roman"/>
              </a:rPr>
              <a:t>In the second, </a:t>
            </a:r>
            <a:endParaRPr/>
          </a:p>
          <a:p>
            <a:pPr marL="457200" marR="0" lvl="1" indent="0" algn="just" rtl="0">
              <a:spcBef>
                <a:spcPts val="0"/>
              </a:spcBef>
              <a:spcAft>
                <a:spcPts val="0"/>
              </a:spcAft>
              <a:buNone/>
            </a:pPr>
            <a:r>
              <a:rPr lang="en-US" sz="1800" b="0" i="0" u="none" strike="noStrike" cap="none">
                <a:solidFill>
                  <a:srgbClr val="000000"/>
                </a:solidFill>
                <a:latin typeface="Times New Roman"/>
                <a:ea typeface="Times New Roman"/>
                <a:cs typeface="Times New Roman"/>
                <a:sym typeface="Times New Roman"/>
              </a:rPr>
              <a:t>all the values in one interval are mapped to the same categorical value. </a:t>
            </a:r>
            <a:endParaRPr/>
          </a:p>
          <a:p>
            <a:pPr marL="0" marR="0" lvl="0" indent="0" algn="just" rtl="0">
              <a:spcBef>
                <a:spcPts val="0"/>
              </a:spcBef>
              <a:spcAft>
                <a:spcPts val="0"/>
              </a:spcAft>
              <a:buNone/>
            </a:pPr>
            <a:endParaRPr sz="1800" b="0">
              <a:solidFill>
                <a:srgbClr val="000000"/>
              </a:solidFill>
              <a:latin typeface="Times New Roman"/>
              <a:ea typeface="Times New Roman"/>
              <a:cs typeface="Times New Roman"/>
              <a:sym typeface="Times New Roman"/>
            </a:endParaRPr>
          </a:p>
          <a:p>
            <a:pPr marL="0" marR="0" lvl="0" indent="0" algn="just" rtl="0">
              <a:spcBef>
                <a:spcPts val="0"/>
              </a:spcBef>
              <a:spcAft>
                <a:spcPts val="0"/>
              </a:spcAft>
              <a:buNone/>
            </a:pPr>
            <a:r>
              <a:rPr lang="en-US" sz="1800" b="0" i="0">
                <a:solidFill>
                  <a:srgbClr val="000000"/>
                </a:solidFill>
                <a:latin typeface="Times New Roman"/>
                <a:ea typeface="Times New Roman"/>
                <a:cs typeface="Times New Roman"/>
                <a:sym typeface="Times New Roman"/>
              </a:rPr>
              <a:t>The result can be represented either as a set of intervals </a:t>
            </a:r>
            <a:r>
              <a:rPr lang="en-US" sz="1800" b="0" i="1">
                <a:solidFill>
                  <a:srgbClr val="000000"/>
                </a:solidFill>
                <a:latin typeface="Times New Roman"/>
                <a:ea typeface="Times New Roman"/>
                <a:cs typeface="Times New Roman"/>
                <a:sym typeface="Times New Roman"/>
              </a:rPr>
              <a:t>{</a:t>
            </a:r>
            <a:r>
              <a:rPr lang="en-US" sz="1800" b="0" i="0">
                <a:solidFill>
                  <a:srgbClr val="000000"/>
                </a:solidFill>
                <a:latin typeface="Times New Roman"/>
                <a:ea typeface="Times New Roman"/>
                <a:cs typeface="Times New Roman"/>
                <a:sym typeface="Times New Roman"/>
              </a:rPr>
              <a:t>(</a:t>
            </a:r>
            <a:r>
              <a:rPr lang="en-US" sz="1800" b="0" i="1">
                <a:solidFill>
                  <a:srgbClr val="000000"/>
                </a:solidFill>
                <a:latin typeface="Times New Roman"/>
                <a:ea typeface="Times New Roman"/>
                <a:cs typeface="Times New Roman"/>
                <a:sym typeface="Times New Roman"/>
              </a:rPr>
              <a:t>x</a:t>
            </a:r>
            <a:r>
              <a:rPr lang="en-US" sz="1100" b="0" i="0">
                <a:solidFill>
                  <a:srgbClr val="000000"/>
                </a:solidFill>
                <a:latin typeface="Times New Roman"/>
                <a:ea typeface="Times New Roman"/>
                <a:cs typeface="Times New Roman"/>
                <a:sym typeface="Times New Roman"/>
              </a:rPr>
              <a:t>0</a:t>
            </a:r>
            <a:r>
              <a:rPr lang="en-US" sz="1800" b="0" i="1">
                <a:solidFill>
                  <a:srgbClr val="000000"/>
                </a:solidFill>
                <a:latin typeface="Times New Roman"/>
                <a:ea typeface="Times New Roman"/>
                <a:cs typeface="Times New Roman"/>
                <a:sym typeface="Times New Roman"/>
              </a:rPr>
              <a:t>, x</a:t>
            </a:r>
            <a:r>
              <a:rPr lang="en-US" sz="1100" b="0" i="0">
                <a:solidFill>
                  <a:srgbClr val="000000"/>
                </a:solidFill>
                <a:latin typeface="Times New Roman"/>
                <a:ea typeface="Times New Roman"/>
                <a:cs typeface="Times New Roman"/>
                <a:sym typeface="Times New Roman"/>
              </a:rPr>
              <a:t>1</a:t>
            </a:r>
            <a:r>
              <a:rPr lang="en-US" sz="1800" b="0" i="0">
                <a:solidFill>
                  <a:srgbClr val="000000"/>
                </a:solidFill>
                <a:latin typeface="Times New Roman"/>
                <a:ea typeface="Times New Roman"/>
                <a:cs typeface="Times New Roman"/>
                <a:sym typeface="Times New Roman"/>
              </a:rPr>
              <a:t>]</a:t>
            </a:r>
            <a:r>
              <a:rPr lang="en-US" sz="1800" b="0" i="1">
                <a:solidFill>
                  <a:srgbClr val="000000"/>
                </a:solidFill>
                <a:latin typeface="Times New Roman"/>
                <a:ea typeface="Times New Roman"/>
                <a:cs typeface="Times New Roman"/>
                <a:sym typeface="Times New Roman"/>
              </a:rPr>
              <a:t>, </a:t>
            </a:r>
            <a:r>
              <a:rPr lang="en-US" sz="1800" b="0" i="0">
                <a:solidFill>
                  <a:srgbClr val="000000"/>
                </a:solidFill>
                <a:latin typeface="Times New Roman"/>
                <a:ea typeface="Times New Roman"/>
                <a:cs typeface="Times New Roman"/>
                <a:sym typeface="Times New Roman"/>
              </a:rPr>
              <a:t>(</a:t>
            </a:r>
            <a:r>
              <a:rPr lang="en-US" sz="1800" b="0" i="1">
                <a:solidFill>
                  <a:srgbClr val="000000"/>
                </a:solidFill>
                <a:latin typeface="Times New Roman"/>
                <a:ea typeface="Times New Roman"/>
                <a:cs typeface="Times New Roman"/>
                <a:sym typeface="Times New Roman"/>
              </a:rPr>
              <a:t>x</a:t>
            </a:r>
            <a:r>
              <a:rPr lang="en-US" sz="1100" b="0" i="0">
                <a:solidFill>
                  <a:srgbClr val="000000"/>
                </a:solidFill>
                <a:latin typeface="Times New Roman"/>
                <a:ea typeface="Times New Roman"/>
                <a:cs typeface="Times New Roman"/>
                <a:sym typeface="Times New Roman"/>
              </a:rPr>
              <a:t>1</a:t>
            </a:r>
            <a:r>
              <a:rPr lang="en-US" sz="1800" b="0" i="1">
                <a:solidFill>
                  <a:srgbClr val="000000"/>
                </a:solidFill>
                <a:latin typeface="Times New Roman"/>
                <a:ea typeface="Times New Roman"/>
                <a:cs typeface="Times New Roman"/>
                <a:sym typeface="Times New Roman"/>
              </a:rPr>
              <a:t>, x</a:t>
            </a:r>
            <a:r>
              <a:rPr lang="en-US" sz="1100" b="0" i="0">
                <a:solidFill>
                  <a:srgbClr val="000000"/>
                </a:solidFill>
                <a:latin typeface="Times New Roman"/>
                <a:ea typeface="Times New Roman"/>
                <a:cs typeface="Times New Roman"/>
                <a:sym typeface="Times New Roman"/>
              </a:rPr>
              <a:t>2</a:t>
            </a:r>
            <a:r>
              <a:rPr lang="en-US" sz="1800" b="0" i="0">
                <a:solidFill>
                  <a:srgbClr val="000000"/>
                </a:solidFill>
                <a:latin typeface="Times New Roman"/>
                <a:ea typeface="Times New Roman"/>
                <a:cs typeface="Times New Roman"/>
                <a:sym typeface="Times New Roman"/>
              </a:rPr>
              <a:t>]</a:t>
            </a:r>
            <a:r>
              <a:rPr lang="en-US" sz="1800" b="0" i="1">
                <a:solidFill>
                  <a:srgbClr val="000000"/>
                </a:solidFill>
                <a:latin typeface="Times New Roman"/>
                <a:ea typeface="Times New Roman"/>
                <a:cs typeface="Times New Roman"/>
                <a:sym typeface="Times New Roman"/>
              </a:rPr>
              <a:t>, . . . , </a:t>
            </a:r>
            <a:r>
              <a:rPr lang="en-US" sz="1800" b="0" i="0">
                <a:solidFill>
                  <a:srgbClr val="000000"/>
                </a:solidFill>
                <a:latin typeface="Times New Roman"/>
                <a:ea typeface="Times New Roman"/>
                <a:cs typeface="Times New Roman"/>
                <a:sym typeface="Times New Roman"/>
              </a:rPr>
              <a:t>(</a:t>
            </a:r>
            <a:r>
              <a:rPr lang="en-US" sz="1800" b="0" i="1">
                <a:solidFill>
                  <a:srgbClr val="000000"/>
                </a:solidFill>
                <a:latin typeface="Times New Roman"/>
                <a:ea typeface="Times New Roman"/>
                <a:cs typeface="Times New Roman"/>
                <a:sym typeface="Times New Roman"/>
              </a:rPr>
              <a:t>x</a:t>
            </a:r>
            <a:r>
              <a:rPr lang="en-US" sz="1100" b="0" i="1">
                <a:solidFill>
                  <a:srgbClr val="000000"/>
                </a:solidFill>
                <a:latin typeface="Times New Roman"/>
                <a:ea typeface="Times New Roman"/>
                <a:cs typeface="Times New Roman"/>
                <a:sym typeface="Times New Roman"/>
              </a:rPr>
              <a:t>n-</a:t>
            </a:r>
            <a:r>
              <a:rPr lang="en-US" sz="1100" b="0" i="0">
                <a:solidFill>
                  <a:srgbClr val="000000"/>
                </a:solidFill>
                <a:latin typeface="Times New Roman"/>
                <a:ea typeface="Times New Roman"/>
                <a:cs typeface="Times New Roman"/>
                <a:sym typeface="Times New Roman"/>
              </a:rPr>
              <a:t>1</a:t>
            </a:r>
            <a:r>
              <a:rPr lang="en-US" sz="1800" b="0" i="1">
                <a:solidFill>
                  <a:srgbClr val="000000"/>
                </a:solidFill>
                <a:latin typeface="Times New Roman"/>
                <a:ea typeface="Times New Roman"/>
                <a:cs typeface="Times New Roman"/>
                <a:sym typeface="Times New Roman"/>
              </a:rPr>
              <a:t>, x</a:t>
            </a:r>
            <a:r>
              <a:rPr lang="en-US" sz="1100" b="0" i="1">
                <a:solidFill>
                  <a:srgbClr val="000000"/>
                </a:solidFill>
                <a:latin typeface="Times New Roman"/>
                <a:ea typeface="Times New Roman"/>
                <a:cs typeface="Times New Roman"/>
                <a:sym typeface="Times New Roman"/>
              </a:rPr>
              <a:t>n</a:t>
            </a:r>
            <a:r>
              <a:rPr lang="en-US" sz="1800" b="0" i="0">
                <a:solidFill>
                  <a:srgbClr val="000000"/>
                </a:solidFill>
                <a:latin typeface="Times New Roman"/>
                <a:ea typeface="Times New Roman"/>
                <a:cs typeface="Times New Roman"/>
                <a:sym typeface="Times New Roman"/>
              </a:rPr>
              <a:t>)</a:t>
            </a:r>
            <a:r>
              <a:rPr lang="en-US" sz="1800" b="0" i="1">
                <a:solidFill>
                  <a:srgbClr val="000000"/>
                </a:solidFill>
                <a:latin typeface="Times New Roman"/>
                <a:ea typeface="Times New Roman"/>
                <a:cs typeface="Times New Roman"/>
                <a:sym typeface="Times New Roman"/>
              </a:rPr>
              <a:t>}</a:t>
            </a:r>
            <a:r>
              <a:rPr lang="en-US" sz="1800" b="0" i="0">
                <a:solidFill>
                  <a:srgbClr val="000000"/>
                </a:solidFill>
                <a:latin typeface="Times New Roman"/>
                <a:ea typeface="Times New Roman"/>
                <a:cs typeface="Times New Roman"/>
                <a:sym typeface="Times New Roman"/>
              </a:rPr>
              <a:t>, where </a:t>
            </a:r>
            <a:r>
              <a:rPr lang="en-US" sz="1800" b="0" i="1">
                <a:solidFill>
                  <a:srgbClr val="000000"/>
                </a:solidFill>
                <a:latin typeface="Times New Roman"/>
                <a:ea typeface="Times New Roman"/>
                <a:cs typeface="Times New Roman"/>
                <a:sym typeface="Times New Roman"/>
              </a:rPr>
              <a:t>x</a:t>
            </a:r>
            <a:r>
              <a:rPr lang="en-US" sz="1100" b="0" i="0">
                <a:solidFill>
                  <a:srgbClr val="000000"/>
                </a:solidFill>
                <a:latin typeface="Times New Roman"/>
                <a:ea typeface="Times New Roman"/>
                <a:cs typeface="Times New Roman"/>
                <a:sym typeface="Times New Roman"/>
              </a:rPr>
              <a:t>0 </a:t>
            </a:r>
            <a:r>
              <a:rPr lang="en-US" sz="1800" b="0" i="0">
                <a:solidFill>
                  <a:srgbClr val="000000"/>
                </a:solidFill>
                <a:latin typeface="Times New Roman"/>
                <a:ea typeface="Times New Roman"/>
                <a:cs typeface="Times New Roman"/>
                <a:sym typeface="Times New Roman"/>
              </a:rPr>
              <a:t>and </a:t>
            </a:r>
            <a:r>
              <a:rPr lang="en-US" sz="1800" b="0" i="1">
                <a:solidFill>
                  <a:srgbClr val="000000"/>
                </a:solidFill>
                <a:latin typeface="Times New Roman"/>
                <a:ea typeface="Times New Roman"/>
                <a:cs typeface="Times New Roman"/>
                <a:sym typeface="Times New Roman"/>
              </a:rPr>
              <a:t>x</a:t>
            </a:r>
            <a:r>
              <a:rPr lang="en-US" sz="1100" b="0" i="1">
                <a:solidFill>
                  <a:srgbClr val="000000"/>
                </a:solidFill>
                <a:latin typeface="Times New Roman"/>
                <a:ea typeface="Times New Roman"/>
                <a:cs typeface="Times New Roman"/>
                <a:sym typeface="Times New Roman"/>
              </a:rPr>
              <a:t>n </a:t>
            </a:r>
            <a:r>
              <a:rPr lang="en-US" sz="1800" b="0" i="0">
                <a:solidFill>
                  <a:srgbClr val="000000"/>
                </a:solidFill>
                <a:latin typeface="Times New Roman"/>
                <a:ea typeface="Times New Roman"/>
                <a:cs typeface="Times New Roman"/>
                <a:sym typeface="Times New Roman"/>
              </a:rPr>
              <a:t>may be +</a:t>
            </a:r>
            <a:r>
              <a:rPr lang="en-US" sz="1800" b="0" i="1">
                <a:solidFill>
                  <a:srgbClr val="000000"/>
                </a:solidFill>
                <a:latin typeface="Times New Roman"/>
                <a:ea typeface="Times New Roman"/>
                <a:cs typeface="Times New Roman"/>
                <a:sym typeface="Times New Roman"/>
              </a:rPr>
              <a:t>∞ </a:t>
            </a:r>
            <a:r>
              <a:rPr lang="en-US" sz="1800" b="0" i="0">
                <a:solidFill>
                  <a:srgbClr val="000000"/>
                </a:solidFill>
                <a:latin typeface="Times New Roman"/>
                <a:ea typeface="Times New Roman"/>
                <a:cs typeface="Times New Roman"/>
                <a:sym typeface="Times New Roman"/>
              </a:rPr>
              <a:t>or </a:t>
            </a:r>
            <a:r>
              <a:rPr lang="en-US" sz="1800" b="0" i="1">
                <a:solidFill>
                  <a:srgbClr val="000000"/>
                </a:solidFill>
                <a:latin typeface="Times New Roman"/>
                <a:ea typeface="Times New Roman"/>
                <a:cs typeface="Times New Roman"/>
                <a:sym typeface="Times New Roman"/>
              </a:rPr>
              <a:t>-∞</a:t>
            </a:r>
            <a:r>
              <a:rPr lang="en-US" sz="1800" b="0" i="0">
                <a:solidFill>
                  <a:srgbClr val="000000"/>
                </a:solidFill>
                <a:latin typeface="Times New Roman"/>
                <a:ea typeface="Times New Roman"/>
                <a:cs typeface="Times New Roman"/>
                <a:sym typeface="Times New Roman"/>
              </a:rPr>
              <a:t>, respectively, or equivalently, as a series of inequalities </a:t>
            </a:r>
            <a:r>
              <a:rPr lang="en-US" sz="1800" b="0" i="1">
                <a:solidFill>
                  <a:srgbClr val="000000"/>
                </a:solidFill>
                <a:latin typeface="Times New Roman"/>
                <a:ea typeface="Times New Roman"/>
                <a:cs typeface="Times New Roman"/>
                <a:sym typeface="Times New Roman"/>
              </a:rPr>
              <a:t>x</a:t>
            </a:r>
            <a:r>
              <a:rPr lang="en-US" sz="1100" b="0" i="0">
                <a:solidFill>
                  <a:srgbClr val="000000"/>
                </a:solidFill>
                <a:latin typeface="Times New Roman"/>
                <a:ea typeface="Times New Roman"/>
                <a:cs typeface="Times New Roman"/>
                <a:sym typeface="Times New Roman"/>
              </a:rPr>
              <a:t>0 </a:t>
            </a:r>
            <a:r>
              <a:rPr lang="en-US" sz="1800" b="0" i="1">
                <a:solidFill>
                  <a:srgbClr val="000000"/>
                </a:solidFill>
                <a:latin typeface="Times New Roman"/>
                <a:ea typeface="Times New Roman"/>
                <a:cs typeface="Times New Roman"/>
                <a:sym typeface="Times New Roman"/>
              </a:rPr>
              <a:t>&lt; x ≤ x</a:t>
            </a:r>
            <a:r>
              <a:rPr lang="en-US" sz="1100" b="0" i="0">
                <a:solidFill>
                  <a:srgbClr val="000000"/>
                </a:solidFill>
                <a:latin typeface="Times New Roman"/>
                <a:ea typeface="Times New Roman"/>
                <a:cs typeface="Times New Roman"/>
                <a:sym typeface="Times New Roman"/>
              </a:rPr>
              <a:t>1</a:t>
            </a:r>
            <a:r>
              <a:rPr lang="en-US" sz="1800" b="0" i="0">
                <a:solidFill>
                  <a:srgbClr val="000000"/>
                </a:solidFill>
                <a:latin typeface="Times New Roman"/>
                <a:ea typeface="Times New Roman"/>
                <a:cs typeface="Times New Roman"/>
                <a:sym typeface="Times New Roman"/>
              </a:rPr>
              <a:t>, . . . , </a:t>
            </a:r>
            <a:r>
              <a:rPr lang="en-US" sz="1800" b="0" i="1">
                <a:solidFill>
                  <a:srgbClr val="000000"/>
                </a:solidFill>
                <a:latin typeface="Times New Roman"/>
                <a:ea typeface="Times New Roman"/>
                <a:cs typeface="Times New Roman"/>
                <a:sym typeface="Times New Roman"/>
              </a:rPr>
              <a:t>x</a:t>
            </a:r>
            <a:r>
              <a:rPr lang="en-US" sz="1100" b="0" i="1">
                <a:solidFill>
                  <a:srgbClr val="000000"/>
                </a:solidFill>
                <a:latin typeface="Times New Roman"/>
                <a:ea typeface="Times New Roman"/>
                <a:cs typeface="Times New Roman"/>
                <a:sym typeface="Times New Roman"/>
              </a:rPr>
              <a:t>n-</a:t>
            </a:r>
            <a:r>
              <a:rPr lang="en-US" sz="1100" b="0" i="0">
                <a:solidFill>
                  <a:srgbClr val="000000"/>
                </a:solidFill>
                <a:latin typeface="Times New Roman"/>
                <a:ea typeface="Times New Roman"/>
                <a:cs typeface="Times New Roman"/>
                <a:sym typeface="Times New Roman"/>
              </a:rPr>
              <a:t>1 </a:t>
            </a:r>
            <a:r>
              <a:rPr lang="en-US" sz="1800" b="0" i="1">
                <a:solidFill>
                  <a:srgbClr val="000000"/>
                </a:solidFill>
                <a:latin typeface="Times New Roman"/>
                <a:ea typeface="Times New Roman"/>
                <a:cs typeface="Times New Roman"/>
                <a:sym typeface="Times New Roman"/>
              </a:rPr>
              <a:t>&lt; x &lt; x</a:t>
            </a:r>
            <a:r>
              <a:rPr lang="en-US" sz="1100" b="0" i="1">
                <a:solidFill>
                  <a:srgbClr val="000000"/>
                </a:solidFill>
                <a:latin typeface="Times New Roman"/>
                <a:ea typeface="Times New Roman"/>
                <a:cs typeface="Times New Roman"/>
                <a:sym typeface="Times New Roman"/>
              </a:rPr>
              <a:t>n</a:t>
            </a:r>
            <a:endParaRPr sz="1100" b="0" i="1">
              <a:solidFill>
                <a:srgbClr val="000000"/>
              </a:solidFill>
              <a:latin typeface="Times New Roman"/>
              <a:ea typeface="Times New Roman"/>
              <a:cs typeface="Times New Roman"/>
              <a:sym typeface="Times New Roman"/>
            </a:endParaRPr>
          </a:p>
          <a:p>
            <a:pPr marL="0" marR="0" lvl="0" indent="0" algn="just"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37"/>
        <p:cNvGrpSpPr/>
        <p:nvPr/>
      </p:nvGrpSpPr>
      <p:grpSpPr>
        <a:xfrm>
          <a:off x="0" y="0"/>
          <a:ext cx="0" cy="0"/>
          <a:chOff x="0" y="0"/>
          <a:chExt cx="0" cy="0"/>
        </a:xfrm>
      </p:grpSpPr>
      <p:pic>
        <p:nvPicPr>
          <p:cNvPr id="438" name="Google Shape;438;p56"/>
          <p:cNvPicPr preferRelativeResize="0"/>
          <p:nvPr/>
        </p:nvPicPr>
        <p:blipFill rotWithShape="1">
          <a:blip r:embed="rId3">
            <a:alphaModFix/>
          </a:blip>
          <a:srcRect/>
          <a:stretch/>
        </p:blipFill>
        <p:spPr>
          <a:xfrm>
            <a:off x="1524000" y="1141413"/>
            <a:ext cx="9144000" cy="4386262"/>
          </a:xfrm>
          <a:prstGeom prst="rect">
            <a:avLst/>
          </a:prstGeom>
          <a:noFill/>
          <a:ln>
            <a:noFill/>
          </a:ln>
        </p:spPr>
      </p:pic>
      <p:sp>
        <p:nvSpPr>
          <p:cNvPr id="439" name="Google Shape;439;p56"/>
          <p:cNvSpPr txBox="1">
            <a:spLocks noGrp="1"/>
          </p:cNvSpPr>
          <p:nvPr>
            <p:ph type="title"/>
          </p:nvPr>
        </p:nvSpPr>
        <p:spPr>
          <a:xfrm>
            <a:off x="1828800" y="0"/>
            <a:ext cx="8686800" cy="685800"/>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rgbClr val="C00000"/>
              </a:buClr>
              <a:buSzPct val="100000"/>
              <a:buFont typeface="Times New Roman"/>
              <a:buNone/>
            </a:pPr>
            <a:r>
              <a:rPr lang="en-US"/>
              <a:t>Unsupervised Discretization</a:t>
            </a:r>
            <a:endParaRPr/>
          </a:p>
        </p:txBody>
      </p:sp>
      <p:sp>
        <p:nvSpPr>
          <p:cNvPr id="440" name="Google Shape;440;p56"/>
          <p:cNvSpPr txBox="1"/>
          <p:nvPr/>
        </p:nvSpPr>
        <p:spPr>
          <a:xfrm>
            <a:off x="1752600" y="5470526"/>
            <a:ext cx="8610600" cy="7016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chemeClr val="dk1"/>
                </a:solidFill>
                <a:latin typeface="Arial"/>
                <a:ea typeface="Arial"/>
                <a:cs typeface="Arial"/>
                <a:sym typeface="Arial"/>
              </a:rPr>
              <a:t>Data consists of four groups of points and two outliers. Data is one-dimensional, but a random y component is added to reduce overlap.</a:t>
            </a:r>
            <a:endParaRPr/>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445" name="Google Shape;445;p57"/>
          <p:cNvSpPr txBox="1">
            <a:spLocks noGrp="1"/>
          </p:cNvSpPr>
          <p:nvPr>
            <p:ph type="title"/>
          </p:nvPr>
        </p:nvSpPr>
        <p:spPr>
          <a:xfrm>
            <a:off x="1752600" y="0"/>
            <a:ext cx="8763000" cy="685800"/>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rgbClr val="C00000"/>
              </a:buClr>
              <a:buSzPct val="100000"/>
              <a:buFont typeface="Times New Roman"/>
              <a:buNone/>
            </a:pPr>
            <a:r>
              <a:rPr lang="en-US"/>
              <a:t>Unsupervised Discretization</a:t>
            </a:r>
            <a:endParaRPr/>
          </a:p>
        </p:txBody>
      </p:sp>
      <p:pic>
        <p:nvPicPr>
          <p:cNvPr id="446" name="Google Shape;446;p57"/>
          <p:cNvPicPr preferRelativeResize="0"/>
          <p:nvPr/>
        </p:nvPicPr>
        <p:blipFill rotWithShape="1">
          <a:blip r:embed="rId3">
            <a:alphaModFix/>
          </a:blip>
          <a:srcRect/>
          <a:stretch/>
        </p:blipFill>
        <p:spPr>
          <a:xfrm>
            <a:off x="1524000" y="1143000"/>
            <a:ext cx="9131300" cy="4387850"/>
          </a:xfrm>
          <a:prstGeom prst="rect">
            <a:avLst/>
          </a:prstGeom>
          <a:noFill/>
          <a:ln>
            <a:noFill/>
          </a:ln>
        </p:spPr>
      </p:pic>
      <p:sp>
        <p:nvSpPr>
          <p:cNvPr id="447" name="Google Shape;447;p57"/>
          <p:cNvSpPr txBox="1"/>
          <p:nvPr/>
        </p:nvSpPr>
        <p:spPr>
          <a:xfrm>
            <a:off x="2133600" y="5638800"/>
            <a:ext cx="8153400" cy="457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rgbClr val="CC6600"/>
                </a:solidFill>
                <a:latin typeface="Arial"/>
                <a:ea typeface="Arial"/>
                <a:cs typeface="Arial"/>
                <a:sym typeface="Arial"/>
              </a:rPr>
              <a:t>Equal interval width</a:t>
            </a:r>
            <a:r>
              <a:rPr lang="en-US" sz="2400" b="1">
                <a:solidFill>
                  <a:schemeClr val="dk1"/>
                </a:solidFill>
                <a:latin typeface="Arial"/>
                <a:ea typeface="Arial"/>
                <a:cs typeface="Arial"/>
                <a:sym typeface="Arial"/>
              </a:rPr>
              <a:t> approach used to obtain 4 values. </a:t>
            </a:r>
            <a:endParaRP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51"/>
        <p:cNvGrpSpPr/>
        <p:nvPr/>
      </p:nvGrpSpPr>
      <p:grpSpPr>
        <a:xfrm>
          <a:off x="0" y="0"/>
          <a:ext cx="0" cy="0"/>
          <a:chOff x="0" y="0"/>
          <a:chExt cx="0" cy="0"/>
        </a:xfrm>
      </p:grpSpPr>
      <p:sp>
        <p:nvSpPr>
          <p:cNvPr id="452" name="Google Shape;452;p58"/>
          <p:cNvSpPr txBox="1">
            <a:spLocks noGrp="1"/>
          </p:cNvSpPr>
          <p:nvPr>
            <p:ph type="title"/>
          </p:nvPr>
        </p:nvSpPr>
        <p:spPr>
          <a:xfrm>
            <a:off x="1752600" y="0"/>
            <a:ext cx="8763000" cy="685800"/>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rgbClr val="C00000"/>
              </a:buClr>
              <a:buSzPct val="100000"/>
              <a:buFont typeface="Times New Roman"/>
              <a:buNone/>
            </a:pPr>
            <a:r>
              <a:rPr lang="en-US"/>
              <a:t>Unsupervised Discretization</a:t>
            </a:r>
            <a:endParaRPr/>
          </a:p>
        </p:txBody>
      </p:sp>
      <p:sp>
        <p:nvSpPr>
          <p:cNvPr id="453" name="Google Shape;453;p58"/>
          <p:cNvSpPr txBox="1"/>
          <p:nvPr/>
        </p:nvSpPr>
        <p:spPr>
          <a:xfrm>
            <a:off x="2135188" y="5638800"/>
            <a:ext cx="7696200" cy="457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rgbClr val="CC6600"/>
                </a:solidFill>
                <a:latin typeface="Arial"/>
                <a:ea typeface="Arial"/>
                <a:cs typeface="Arial"/>
                <a:sym typeface="Arial"/>
              </a:rPr>
              <a:t>Equal frequency</a:t>
            </a:r>
            <a:r>
              <a:rPr lang="en-US" sz="2400" b="1">
                <a:solidFill>
                  <a:schemeClr val="dk1"/>
                </a:solidFill>
                <a:latin typeface="Arial"/>
                <a:ea typeface="Arial"/>
                <a:cs typeface="Arial"/>
                <a:sym typeface="Arial"/>
              </a:rPr>
              <a:t> approach used to obtain 4 values.</a:t>
            </a:r>
            <a:endParaRPr/>
          </a:p>
        </p:txBody>
      </p:sp>
      <p:pic>
        <p:nvPicPr>
          <p:cNvPr id="454" name="Google Shape;454;p58"/>
          <p:cNvPicPr preferRelativeResize="0"/>
          <p:nvPr/>
        </p:nvPicPr>
        <p:blipFill rotWithShape="1">
          <a:blip r:embed="rId3">
            <a:alphaModFix/>
          </a:blip>
          <a:srcRect/>
          <a:stretch/>
        </p:blipFill>
        <p:spPr>
          <a:xfrm>
            <a:off x="1581150" y="1176338"/>
            <a:ext cx="9086850" cy="4386262"/>
          </a:xfrm>
          <a:prstGeom prst="rect">
            <a:avLst/>
          </a:prstGeom>
          <a:noFill/>
          <a:ln>
            <a:noFill/>
          </a:ln>
        </p:spPr>
      </p:pic>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58"/>
        <p:cNvGrpSpPr/>
        <p:nvPr/>
      </p:nvGrpSpPr>
      <p:grpSpPr>
        <a:xfrm>
          <a:off x="0" y="0"/>
          <a:ext cx="0" cy="0"/>
          <a:chOff x="0" y="0"/>
          <a:chExt cx="0" cy="0"/>
        </a:xfrm>
      </p:grpSpPr>
      <p:sp>
        <p:nvSpPr>
          <p:cNvPr id="459" name="Google Shape;459;p59"/>
          <p:cNvSpPr txBox="1">
            <a:spLocks noGrp="1"/>
          </p:cNvSpPr>
          <p:nvPr>
            <p:ph type="title"/>
          </p:nvPr>
        </p:nvSpPr>
        <p:spPr>
          <a:xfrm>
            <a:off x="1752600" y="0"/>
            <a:ext cx="8763000" cy="685800"/>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rgbClr val="C00000"/>
              </a:buClr>
              <a:buSzPct val="100000"/>
              <a:buFont typeface="Times New Roman"/>
              <a:buNone/>
            </a:pPr>
            <a:r>
              <a:rPr lang="en-US"/>
              <a:t>Unsupervised Discretization</a:t>
            </a:r>
            <a:endParaRPr/>
          </a:p>
        </p:txBody>
      </p:sp>
      <p:sp>
        <p:nvSpPr>
          <p:cNvPr id="460" name="Google Shape;460;p59"/>
          <p:cNvSpPr txBox="1"/>
          <p:nvPr/>
        </p:nvSpPr>
        <p:spPr>
          <a:xfrm>
            <a:off x="2135188" y="5638800"/>
            <a:ext cx="8153400" cy="457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rgbClr val="CC6600"/>
                </a:solidFill>
                <a:latin typeface="Arial"/>
                <a:ea typeface="Arial"/>
                <a:cs typeface="Arial"/>
                <a:sym typeface="Arial"/>
              </a:rPr>
              <a:t>K-means</a:t>
            </a:r>
            <a:r>
              <a:rPr lang="en-US" sz="2400" b="1">
                <a:solidFill>
                  <a:schemeClr val="dk1"/>
                </a:solidFill>
                <a:latin typeface="Arial"/>
                <a:ea typeface="Arial"/>
                <a:cs typeface="Arial"/>
                <a:sym typeface="Arial"/>
              </a:rPr>
              <a:t> approach to obtain 4 values.</a:t>
            </a:r>
            <a:endParaRPr/>
          </a:p>
        </p:txBody>
      </p:sp>
      <p:pic>
        <p:nvPicPr>
          <p:cNvPr id="461" name="Google Shape;461;p59"/>
          <p:cNvPicPr preferRelativeResize="0"/>
          <p:nvPr/>
        </p:nvPicPr>
        <p:blipFill rotWithShape="1">
          <a:blip r:embed="rId3">
            <a:alphaModFix/>
          </a:blip>
          <a:srcRect/>
          <a:stretch/>
        </p:blipFill>
        <p:spPr>
          <a:xfrm>
            <a:off x="1524000" y="1141413"/>
            <a:ext cx="9144000" cy="4387850"/>
          </a:xfrm>
          <a:prstGeom prst="rect">
            <a:avLst/>
          </a:prstGeom>
          <a:noFill/>
          <a:ln>
            <a:noFill/>
          </a:ln>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1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C00000"/>
              </a:buClr>
              <a:buSzPts val="4000"/>
              <a:buFont typeface="Times New Roman"/>
              <a:buNone/>
            </a:pPr>
            <a:r>
              <a:rPr lang="en-US" sz="4000"/>
              <a:t>Introduction: Data (Example)</a:t>
            </a:r>
            <a:endParaRPr/>
          </a:p>
        </p:txBody>
      </p:sp>
      <p:sp>
        <p:nvSpPr>
          <p:cNvPr id="155" name="Google Shape;155;p18"/>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C00000"/>
              </a:buClr>
              <a:buSzPts val="2800"/>
              <a:buNone/>
            </a:pPr>
            <a:r>
              <a:rPr lang="en-US" b="1">
                <a:solidFill>
                  <a:srgbClr val="C00000"/>
                </a:solidFill>
              </a:rPr>
              <a:t>Data in Health </a:t>
            </a:r>
            <a:endParaRPr/>
          </a:p>
          <a:p>
            <a:pPr marL="0" lvl="0" indent="0" algn="l" rtl="0">
              <a:lnSpc>
                <a:spcPct val="90000"/>
              </a:lnSpc>
              <a:spcBef>
                <a:spcPts val="1000"/>
              </a:spcBef>
              <a:spcAft>
                <a:spcPts val="0"/>
              </a:spcAft>
              <a:buClr>
                <a:schemeClr val="dk1"/>
              </a:buClr>
              <a:buSzPts val="2800"/>
              <a:buNone/>
            </a:pPr>
            <a:r>
              <a:rPr lang="en-US"/>
              <a:t>Various types of medical/health data</a:t>
            </a:r>
            <a:endParaRPr/>
          </a:p>
          <a:p>
            <a:pPr marL="228600" lvl="0" indent="-228600" algn="l" rtl="0">
              <a:lnSpc>
                <a:spcPct val="90000"/>
              </a:lnSpc>
              <a:spcBef>
                <a:spcPts val="1000"/>
              </a:spcBef>
              <a:spcAft>
                <a:spcPts val="0"/>
              </a:spcAft>
              <a:buClr>
                <a:schemeClr val="dk1"/>
              </a:buClr>
              <a:buSzPts val="2800"/>
              <a:buChar char="•"/>
            </a:pPr>
            <a:r>
              <a:rPr lang="en-US"/>
              <a:t>Electronic Health Records (EHR)</a:t>
            </a:r>
            <a:endParaRPr/>
          </a:p>
          <a:p>
            <a:pPr marL="228600" lvl="0" indent="-228600" algn="l" rtl="0">
              <a:lnSpc>
                <a:spcPct val="90000"/>
              </a:lnSpc>
              <a:spcBef>
                <a:spcPts val="1000"/>
              </a:spcBef>
              <a:spcAft>
                <a:spcPts val="0"/>
              </a:spcAft>
              <a:buClr>
                <a:schemeClr val="dk1"/>
              </a:buClr>
              <a:buSzPts val="2800"/>
              <a:buChar char="•"/>
            </a:pPr>
            <a:r>
              <a:rPr lang="en-US"/>
              <a:t>Medical Imaging Data </a:t>
            </a:r>
            <a:endParaRPr/>
          </a:p>
          <a:p>
            <a:pPr marL="228600" lvl="0" indent="-228600" algn="l" rtl="0">
              <a:lnSpc>
                <a:spcPct val="90000"/>
              </a:lnSpc>
              <a:spcBef>
                <a:spcPts val="1000"/>
              </a:spcBef>
              <a:spcAft>
                <a:spcPts val="0"/>
              </a:spcAft>
              <a:buClr>
                <a:schemeClr val="dk1"/>
              </a:buClr>
              <a:buSzPts val="2800"/>
              <a:buChar char="•"/>
            </a:pPr>
            <a:r>
              <a:rPr lang="en-US"/>
              <a:t>Genomic Data</a:t>
            </a:r>
            <a:endParaRPr/>
          </a:p>
          <a:p>
            <a:pPr marL="228600" lvl="0" indent="-228600" algn="l" rtl="0">
              <a:lnSpc>
                <a:spcPct val="90000"/>
              </a:lnSpc>
              <a:spcBef>
                <a:spcPts val="1000"/>
              </a:spcBef>
              <a:spcAft>
                <a:spcPts val="0"/>
              </a:spcAft>
              <a:buClr>
                <a:schemeClr val="dk1"/>
              </a:buClr>
              <a:buSzPts val="2800"/>
              <a:buChar char="•"/>
            </a:pPr>
            <a:r>
              <a:rPr lang="en-US"/>
              <a:t>Wearable Device Data</a:t>
            </a:r>
            <a:endParaRPr/>
          </a:p>
          <a:p>
            <a:pPr marL="228600" lvl="0" indent="-228600" algn="l" rtl="0">
              <a:lnSpc>
                <a:spcPct val="90000"/>
              </a:lnSpc>
              <a:spcBef>
                <a:spcPts val="1000"/>
              </a:spcBef>
              <a:spcAft>
                <a:spcPts val="0"/>
              </a:spcAft>
              <a:buClr>
                <a:schemeClr val="dk1"/>
              </a:buClr>
              <a:buSzPts val="2800"/>
              <a:buChar char="•"/>
            </a:pPr>
            <a:r>
              <a:rPr lang="en-US"/>
              <a:t>Clinical Trials Data</a:t>
            </a:r>
            <a:endParaRPr/>
          </a:p>
          <a:p>
            <a:pPr marL="228600" lvl="0" indent="-228600" algn="l" rtl="0">
              <a:lnSpc>
                <a:spcPct val="90000"/>
              </a:lnSpc>
              <a:spcBef>
                <a:spcPts val="1000"/>
              </a:spcBef>
              <a:spcAft>
                <a:spcPts val="0"/>
              </a:spcAft>
              <a:buClr>
                <a:schemeClr val="dk1"/>
              </a:buClr>
              <a:buSzPts val="2800"/>
              <a:buChar char="•"/>
            </a:pPr>
            <a:r>
              <a:rPr lang="en-US"/>
              <a:t>Many more …</a:t>
            </a:r>
            <a:endParaRPr/>
          </a:p>
        </p:txBody>
      </p:sp>
      <p:sp>
        <p:nvSpPr>
          <p:cNvPr id="156" name="Google Shape;156;p18"/>
          <p:cNvSpPr txBox="1"/>
          <p:nvPr/>
        </p:nvSpPr>
        <p:spPr>
          <a:xfrm>
            <a:off x="4910624" y="6571670"/>
            <a:ext cx="2370751" cy="276999"/>
          </a:xfrm>
          <a:prstGeom prst="rect">
            <a:avLst/>
          </a:prstGeom>
          <a:no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r>
              <a:rPr lang="en-US" sz="1200" b="0" i="0" u="none" strike="noStrike" cap="none">
                <a:solidFill>
                  <a:srgbClr val="7F7F7F"/>
                </a:solidFill>
                <a:latin typeface="Times New Roman"/>
                <a:ea typeface="Times New Roman"/>
                <a:cs typeface="Times New Roman"/>
                <a:sym typeface="Times New Roman"/>
              </a:rPr>
              <a:t>Courtesy: various online sources</a:t>
            </a:r>
            <a:endParaRPr sz="1200" b="0" i="0" u="none" strike="noStrike" cap="none">
              <a:solidFill>
                <a:srgbClr val="7F7F7F"/>
              </a:solidFill>
              <a:latin typeface="Calibri"/>
              <a:ea typeface="Calibri"/>
              <a:cs typeface="Calibri"/>
              <a:sym typeface="Calibri"/>
            </a:endParaRPr>
          </a:p>
        </p:txBody>
      </p:sp>
      <p:pic>
        <p:nvPicPr>
          <p:cNvPr id="157" name="Google Shape;157;p18"/>
          <p:cNvPicPr preferRelativeResize="0"/>
          <p:nvPr/>
        </p:nvPicPr>
        <p:blipFill rotWithShape="1">
          <a:blip r:embed="rId3">
            <a:alphaModFix/>
          </a:blip>
          <a:srcRect/>
          <a:stretch/>
        </p:blipFill>
        <p:spPr>
          <a:xfrm>
            <a:off x="8648804" y="2220026"/>
            <a:ext cx="3541987" cy="1996316"/>
          </a:xfrm>
          <a:prstGeom prst="rect">
            <a:avLst/>
          </a:prstGeom>
          <a:noFill/>
          <a:ln>
            <a:noFill/>
          </a:ln>
        </p:spPr>
      </p:pic>
      <p:sp>
        <p:nvSpPr>
          <p:cNvPr id="158" name="Google Shape;158;p18"/>
          <p:cNvSpPr txBox="1"/>
          <p:nvPr/>
        </p:nvSpPr>
        <p:spPr>
          <a:xfrm>
            <a:off x="8802598" y="4185393"/>
            <a:ext cx="3388193" cy="2308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900" b="0" i="0" u="sng" strike="noStrike" cap="none">
                <a:solidFill>
                  <a:schemeClr val="hlink"/>
                </a:solidFill>
                <a:latin typeface="Calibri"/>
                <a:ea typeface="Calibri"/>
                <a:cs typeface="Calibri"/>
                <a:sym typeface="Calibri"/>
                <a:hlinkClick r:id="rId4"/>
              </a:rPr>
              <a:t>This Photo</a:t>
            </a:r>
            <a:r>
              <a:rPr lang="en-US" sz="900" b="0" i="0" u="none" strike="noStrike" cap="none">
                <a:solidFill>
                  <a:schemeClr val="dk1"/>
                </a:solidFill>
                <a:latin typeface="Calibri"/>
                <a:ea typeface="Calibri"/>
                <a:cs typeface="Calibri"/>
                <a:sym typeface="Calibri"/>
              </a:rPr>
              <a:t> by Unknown Author is licensed under </a:t>
            </a:r>
            <a:r>
              <a:rPr lang="en-US" sz="900" b="0" i="0" u="sng" strike="noStrike" cap="none">
                <a:solidFill>
                  <a:schemeClr val="hlink"/>
                </a:solidFill>
                <a:latin typeface="Calibri"/>
                <a:ea typeface="Calibri"/>
                <a:cs typeface="Calibri"/>
                <a:sym typeface="Calibri"/>
                <a:hlinkClick r:id="rId5"/>
              </a:rPr>
              <a:t>CC BY-SA-NC</a:t>
            </a:r>
            <a:endParaRPr sz="900">
              <a:solidFill>
                <a:schemeClr val="dk1"/>
              </a:solidFill>
              <a:latin typeface="Calibri"/>
              <a:ea typeface="Calibri"/>
              <a:cs typeface="Calibri"/>
              <a:sym typeface="Calibri"/>
            </a:endParaRPr>
          </a:p>
        </p:txBody>
      </p:sp>
      <p:pic>
        <p:nvPicPr>
          <p:cNvPr id="159" name="Google Shape;159;p18"/>
          <p:cNvPicPr preferRelativeResize="0"/>
          <p:nvPr/>
        </p:nvPicPr>
        <p:blipFill rotWithShape="1">
          <a:blip r:embed="rId6">
            <a:alphaModFix/>
          </a:blip>
          <a:srcRect/>
          <a:stretch/>
        </p:blipFill>
        <p:spPr>
          <a:xfrm>
            <a:off x="5688710" y="4191453"/>
            <a:ext cx="2854965" cy="2338552"/>
          </a:xfrm>
          <a:prstGeom prst="rect">
            <a:avLst/>
          </a:prstGeom>
          <a:noFill/>
          <a:ln>
            <a:noFill/>
          </a:ln>
        </p:spPr>
      </p:pic>
      <p:sp>
        <p:nvSpPr>
          <p:cNvPr id="160" name="Google Shape;160;p18"/>
          <p:cNvSpPr txBox="1"/>
          <p:nvPr/>
        </p:nvSpPr>
        <p:spPr>
          <a:xfrm>
            <a:off x="5688710" y="6435062"/>
            <a:ext cx="2854964" cy="2308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900" u="sng">
                <a:solidFill>
                  <a:schemeClr val="hlink"/>
                </a:solidFill>
                <a:latin typeface="Calibri"/>
                <a:ea typeface="Calibri"/>
                <a:cs typeface="Calibri"/>
                <a:sym typeface="Calibri"/>
                <a:hlinkClick r:id="rId7"/>
              </a:rPr>
              <a:t>This Photo</a:t>
            </a:r>
            <a:r>
              <a:rPr lang="en-US" sz="900">
                <a:solidFill>
                  <a:schemeClr val="dk1"/>
                </a:solidFill>
                <a:latin typeface="Calibri"/>
                <a:ea typeface="Calibri"/>
                <a:cs typeface="Calibri"/>
                <a:sym typeface="Calibri"/>
              </a:rPr>
              <a:t> by Unknown Author is licensed under </a:t>
            </a:r>
            <a:r>
              <a:rPr lang="en-US" sz="900" u="sng">
                <a:solidFill>
                  <a:schemeClr val="hlink"/>
                </a:solidFill>
                <a:latin typeface="Calibri"/>
                <a:ea typeface="Calibri"/>
                <a:cs typeface="Calibri"/>
                <a:sym typeface="Calibri"/>
                <a:hlinkClick r:id="rId8"/>
              </a:rPr>
              <a:t>CC BY</a:t>
            </a:r>
            <a:endParaRPr sz="900">
              <a:solidFill>
                <a:schemeClr val="dk1"/>
              </a:solidFill>
              <a:latin typeface="Calibri"/>
              <a:ea typeface="Calibri"/>
              <a:cs typeface="Calibri"/>
              <a:sym typeface="Calibri"/>
            </a:endParaRPr>
          </a:p>
        </p:txBody>
      </p:sp>
      <p:pic>
        <p:nvPicPr>
          <p:cNvPr id="161" name="Google Shape;161;p18"/>
          <p:cNvPicPr preferRelativeResize="0"/>
          <p:nvPr/>
        </p:nvPicPr>
        <p:blipFill rotWithShape="1">
          <a:blip r:embed="rId9">
            <a:alphaModFix/>
          </a:blip>
          <a:srcRect/>
          <a:stretch/>
        </p:blipFill>
        <p:spPr>
          <a:xfrm>
            <a:off x="8720744" y="35951"/>
            <a:ext cx="3471256" cy="1951663"/>
          </a:xfrm>
          <a:prstGeom prst="rect">
            <a:avLst/>
          </a:prstGeom>
          <a:noFill/>
          <a:ln>
            <a:noFill/>
          </a:ln>
        </p:spPr>
      </p:pic>
      <p:sp>
        <p:nvSpPr>
          <p:cNvPr id="162" name="Google Shape;162;p18"/>
          <p:cNvSpPr txBox="1"/>
          <p:nvPr/>
        </p:nvSpPr>
        <p:spPr>
          <a:xfrm>
            <a:off x="8720744" y="1987614"/>
            <a:ext cx="3260501" cy="2308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900" u="sng">
                <a:solidFill>
                  <a:schemeClr val="hlink"/>
                </a:solidFill>
                <a:latin typeface="Calibri"/>
                <a:ea typeface="Calibri"/>
                <a:cs typeface="Calibri"/>
                <a:sym typeface="Calibri"/>
                <a:hlinkClick r:id="rId10"/>
              </a:rPr>
              <a:t>This Photo</a:t>
            </a:r>
            <a:r>
              <a:rPr lang="en-US" sz="900">
                <a:solidFill>
                  <a:schemeClr val="dk1"/>
                </a:solidFill>
                <a:latin typeface="Calibri"/>
                <a:ea typeface="Calibri"/>
                <a:cs typeface="Calibri"/>
                <a:sym typeface="Calibri"/>
              </a:rPr>
              <a:t> by Unknown Author is licensed under </a:t>
            </a:r>
            <a:r>
              <a:rPr lang="en-US" sz="900" u="sng">
                <a:solidFill>
                  <a:schemeClr val="hlink"/>
                </a:solidFill>
                <a:latin typeface="Calibri"/>
                <a:ea typeface="Calibri"/>
                <a:cs typeface="Calibri"/>
                <a:sym typeface="Calibri"/>
                <a:hlinkClick r:id="rId11"/>
              </a:rPr>
              <a:t>CC BY-ND</a:t>
            </a:r>
            <a:endParaRPr sz="900">
              <a:solidFill>
                <a:schemeClr val="dk1"/>
              </a:solidFill>
              <a:latin typeface="Calibri"/>
              <a:ea typeface="Calibri"/>
              <a:cs typeface="Calibri"/>
              <a:sym typeface="Calibri"/>
            </a:endParaRPr>
          </a:p>
        </p:txBody>
      </p:sp>
      <p:pic>
        <p:nvPicPr>
          <p:cNvPr id="163" name="Google Shape;163;p18"/>
          <p:cNvPicPr preferRelativeResize="0"/>
          <p:nvPr/>
        </p:nvPicPr>
        <p:blipFill rotWithShape="1">
          <a:blip r:embed="rId12">
            <a:alphaModFix/>
          </a:blip>
          <a:srcRect t="23909"/>
          <a:stretch/>
        </p:blipFill>
        <p:spPr>
          <a:xfrm>
            <a:off x="8851405" y="4447219"/>
            <a:ext cx="3339386" cy="2218675"/>
          </a:xfrm>
          <a:prstGeom prst="rect">
            <a:avLst/>
          </a:prstGeom>
          <a:noFill/>
          <a:ln>
            <a:noFill/>
          </a:ln>
        </p:spPr>
      </p:pic>
      <p:sp>
        <p:nvSpPr>
          <p:cNvPr id="164" name="Google Shape;164;p18"/>
          <p:cNvSpPr txBox="1"/>
          <p:nvPr/>
        </p:nvSpPr>
        <p:spPr>
          <a:xfrm>
            <a:off x="8909491" y="6591217"/>
            <a:ext cx="3339386" cy="2308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900" u="sng">
                <a:solidFill>
                  <a:schemeClr val="hlink"/>
                </a:solidFill>
                <a:latin typeface="Calibri"/>
                <a:ea typeface="Calibri"/>
                <a:cs typeface="Calibri"/>
                <a:sym typeface="Calibri"/>
                <a:hlinkClick r:id="rId13"/>
              </a:rPr>
              <a:t>This Photo</a:t>
            </a:r>
            <a:r>
              <a:rPr lang="en-US" sz="900">
                <a:solidFill>
                  <a:schemeClr val="dk1"/>
                </a:solidFill>
                <a:latin typeface="Calibri"/>
                <a:ea typeface="Calibri"/>
                <a:cs typeface="Calibri"/>
                <a:sym typeface="Calibri"/>
              </a:rPr>
              <a:t> by Unknown Author is licensed under </a:t>
            </a:r>
            <a:r>
              <a:rPr lang="en-US" sz="900" u="sng">
                <a:solidFill>
                  <a:schemeClr val="hlink"/>
                </a:solidFill>
                <a:latin typeface="Calibri"/>
                <a:ea typeface="Calibri"/>
                <a:cs typeface="Calibri"/>
                <a:sym typeface="Calibri"/>
                <a:hlinkClick r:id="rId8"/>
              </a:rPr>
              <a:t>CC BY</a:t>
            </a:r>
            <a:endParaRPr sz="900">
              <a:solidFill>
                <a:schemeClr val="dk1"/>
              </a:solidFill>
              <a:latin typeface="Calibri"/>
              <a:ea typeface="Calibri"/>
              <a:cs typeface="Calibri"/>
              <a:sym typeface="Calibri"/>
            </a:endParaRPr>
          </a:p>
        </p:txBody>
      </p:sp>
      <p:pic>
        <p:nvPicPr>
          <p:cNvPr id="165" name="Google Shape;165;p18"/>
          <p:cNvPicPr preferRelativeResize="0"/>
          <p:nvPr/>
        </p:nvPicPr>
        <p:blipFill rotWithShape="1">
          <a:blip r:embed="rId14">
            <a:alphaModFix/>
          </a:blip>
          <a:srcRect/>
          <a:stretch/>
        </p:blipFill>
        <p:spPr>
          <a:xfrm>
            <a:off x="6185889" y="1880898"/>
            <a:ext cx="2324100" cy="1885950"/>
          </a:xfrm>
          <a:prstGeom prst="rect">
            <a:avLst/>
          </a:prstGeom>
          <a:noFill/>
          <a:ln>
            <a:noFill/>
          </a:ln>
        </p:spPr>
      </p:pic>
      <p:sp>
        <p:nvSpPr>
          <p:cNvPr id="166" name="Google Shape;166;p18"/>
          <p:cNvSpPr txBox="1"/>
          <p:nvPr/>
        </p:nvSpPr>
        <p:spPr>
          <a:xfrm>
            <a:off x="6185889" y="3766848"/>
            <a:ext cx="232410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900" u="sng">
                <a:solidFill>
                  <a:schemeClr val="hlink"/>
                </a:solidFill>
                <a:latin typeface="Calibri"/>
                <a:ea typeface="Calibri"/>
                <a:cs typeface="Calibri"/>
                <a:sym typeface="Calibri"/>
                <a:hlinkClick r:id="rId15"/>
              </a:rPr>
              <a:t>This Photo</a:t>
            </a:r>
            <a:r>
              <a:rPr lang="en-US" sz="900">
                <a:solidFill>
                  <a:schemeClr val="dk1"/>
                </a:solidFill>
                <a:latin typeface="Calibri"/>
                <a:ea typeface="Calibri"/>
                <a:cs typeface="Calibri"/>
                <a:sym typeface="Calibri"/>
              </a:rPr>
              <a:t> by Unknown Author is licensed under </a:t>
            </a:r>
            <a:r>
              <a:rPr lang="en-US" sz="900" u="sng">
                <a:solidFill>
                  <a:schemeClr val="hlink"/>
                </a:solidFill>
                <a:latin typeface="Calibri"/>
                <a:ea typeface="Calibri"/>
                <a:cs typeface="Calibri"/>
                <a:sym typeface="Calibri"/>
                <a:hlinkClick r:id="rId16"/>
              </a:rPr>
              <a:t>CC BY-SA</a:t>
            </a:r>
            <a:endParaRPr sz="900">
              <a:solidFill>
                <a:schemeClr val="dk1"/>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6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6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5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6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p60"/>
          <p:cNvSpPr txBox="1">
            <a:spLocks noGrp="1"/>
          </p:cNvSpPr>
          <p:nvPr>
            <p:ph type="title"/>
          </p:nvPr>
        </p:nvSpPr>
        <p:spPr>
          <a:xfrm>
            <a:off x="508000" y="152400"/>
            <a:ext cx="11040533" cy="533400"/>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rgbClr val="C00000"/>
              </a:buClr>
              <a:buSzPct val="100000"/>
              <a:buFont typeface="Times New Roman"/>
              <a:buNone/>
            </a:pPr>
            <a:r>
              <a:rPr lang="en-US"/>
              <a:t>Discretization in Supervised Settings</a:t>
            </a:r>
            <a:endParaRPr/>
          </a:p>
        </p:txBody>
      </p:sp>
      <p:sp>
        <p:nvSpPr>
          <p:cNvPr id="467" name="Google Shape;467;p60"/>
          <p:cNvSpPr txBox="1">
            <a:spLocks noGrp="1"/>
          </p:cNvSpPr>
          <p:nvPr>
            <p:ph type="body" idx="1"/>
          </p:nvPr>
        </p:nvSpPr>
        <p:spPr>
          <a:xfrm>
            <a:off x="548218" y="1143000"/>
            <a:ext cx="11091333" cy="5181600"/>
          </a:xfrm>
          <a:prstGeom prst="rect">
            <a:avLst/>
          </a:prstGeom>
          <a:noFill/>
          <a:ln>
            <a:noFill/>
          </a:ln>
        </p:spPr>
        <p:txBody>
          <a:bodyPr spcFirstLastPara="1" wrap="square" lIns="91425" tIns="45700" rIns="91425" bIns="45700" anchor="t" anchorCtr="0">
            <a:normAutofit/>
          </a:bodyPr>
          <a:lstStyle/>
          <a:p>
            <a:pPr marL="685800" lvl="1" indent="-228600" algn="l" rtl="0">
              <a:lnSpc>
                <a:spcPct val="90000"/>
              </a:lnSpc>
              <a:spcBef>
                <a:spcPts val="0"/>
              </a:spcBef>
              <a:spcAft>
                <a:spcPts val="0"/>
              </a:spcAft>
              <a:buClr>
                <a:schemeClr val="dk1"/>
              </a:buClr>
              <a:buSzPts val="2400"/>
              <a:buChar char="•"/>
            </a:pPr>
            <a:r>
              <a:rPr lang="en-US"/>
              <a:t>Many classification algorithms work best if both the independent and dependent variables have only a few values</a:t>
            </a:r>
            <a:endParaRPr/>
          </a:p>
          <a:p>
            <a:pPr marL="685800" lvl="1" indent="-228600" algn="l" rtl="0">
              <a:lnSpc>
                <a:spcPct val="90000"/>
              </a:lnSpc>
              <a:spcBef>
                <a:spcPts val="500"/>
              </a:spcBef>
              <a:spcAft>
                <a:spcPts val="0"/>
              </a:spcAft>
              <a:buClr>
                <a:schemeClr val="dk1"/>
              </a:buClr>
              <a:buSzPts val="2400"/>
              <a:buChar char="•"/>
            </a:pPr>
            <a:r>
              <a:rPr lang="en-US"/>
              <a:t>We give an illustration of the usefulness of discretization using the following example.</a:t>
            </a:r>
            <a:endParaRPr/>
          </a:p>
        </p:txBody>
      </p:sp>
      <p:pic>
        <p:nvPicPr>
          <p:cNvPr id="468" name="Google Shape;468;p60"/>
          <p:cNvPicPr preferRelativeResize="0"/>
          <p:nvPr/>
        </p:nvPicPr>
        <p:blipFill rotWithShape="1">
          <a:blip r:embed="rId3">
            <a:alphaModFix/>
          </a:blip>
          <a:srcRect/>
          <a:stretch/>
        </p:blipFill>
        <p:spPr>
          <a:xfrm>
            <a:off x="2828131" y="2743200"/>
            <a:ext cx="6400800" cy="3488077"/>
          </a:xfrm>
          <a:prstGeom prst="rect">
            <a:avLst/>
          </a:prstGeom>
          <a:noFill/>
          <a:ln>
            <a:noFill/>
          </a:ln>
        </p:spPr>
      </p:pic>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72"/>
        <p:cNvGrpSpPr/>
        <p:nvPr/>
      </p:nvGrpSpPr>
      <p:grpSpPr>
        <a:xfrm>
          <a:off x="0" y="0"/>
          <a:ext cx="0" cy="0"/>
          <a:chOff x="0" y="0"/>
          <a:chExt cx="0" cy="0"/>
        </a:xfrm>
      </p:grpSpPr>
      <p:sp>
        <p:nvSpPr>
          <p:cNvPr id="473" name="Google Shape;473;p6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C00000"/>
              </a:buClr>
              <a:buSzPts val="4400"/>
              <a:buFont typeface="Times New Roman"/>
              <a:buNone/>
            </a:pPr>
            <a:r>
              <a:rPr lang="en-US"/>
              <a:t>Binarization</a:t>
            </a:r>
            <a:endParaRPr/>
          </a:p>
        </p:txBody>
      </p:sp>
      <p:sp>
        <p:nvSpPr>
          <p:cNvPr id="474" name="Google Shape;474;p6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a:t>Binarization maps a continuous or categorical attribute into one or more binary variables</a:t>
            </a:r>
            <a:endParaRPr/>
          </a:p>
          <a:p>
            <a:pPr marL="0" lvl="0" indent="0" algn="l" rtl="0">
              <a:lnSpc>
                <a:spcPct val="90000"/>
              </a:lnSpc>
              <a:spcBef>
                <a:spcPts val="1000"/>
              </a:spcBef>
              <a:spcAft>
                <a:spcPts val="0"/>
              </a:spcAft>
              <a:buClr>
                <a:schemeClr val="dk1"/>
              </a:buClr>
              <a:buSzPts val="2800"/>
              <a:buNone/>
            </a:pPr>
            <a:endParaRPr/>
          </a:p>
        </p:txBody>
      </p:sp>
      <p:pic>
        <p:nvPicPr>
          <p:cNvPr id="475" name="Google Shape;475;p61"/>
          <p:cNvPicPr preferRelativeResize="0"/>
          <p:nvPr/>
        </p:nvPicPr>
        <p:blipFill rotWithShape="1">
          <a:blip r:embed="rId3">
            <a:alphaModFix/>
          </a:blip>
          <a:srcRect/>
          <a:stretch/>
        </p:blipFill>
        <p:spPr>
          <a:xfrm>
            <a:off x="1296011" y="2822377"/>
            <a:ext cx="9082373" cy="3276600"/>
          </a:xfrm>
          <a:prstGeom prst="rect">
            <a:avLst/>
          </a:prstGeom>
          <a:noFill/>
          <a:ln>
            <a:noFill/>
          </a:ln>
        </p:spPr>
      </p:pic>
      <p:sp>
        <p:nvSpPr>
          <p:cNvPr id="476" name="Google Shape;476;p61"/>
          <p:cNvSpPr txBox="1"/>
          <p:nvPr/>
        </p:nvSpPr>
        <p:spPr>
          <a:xfrm>
            <a:off x="7500582" y="6176963"/>
            <a:ext cx="1981200"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rgbClr val="FF0000"/>
                </a:solidFill>
                <a:latin typeface="Calibri"/>
                <a:ea typeface="Calibri"/>
                <a:cs typeface="Calibri"/>
                <a:sym typeface="Calibri"/>
              </a:rPr>
              <a:t>Any Problem?</a:t>
            </a: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80"/>
        <p:cNvGrpSpPr/>
        <p:nvPr/>
      </p:nvGrpSpPr>
      <p:grpSpPr>
        <a:xfrm>
          <a:off x="0" y="0"/>
          <a:ext cx="0" cy="0"/>
          <a:chOff x="0" y="0"/>
          <a:chExt cx="0" cy="0"/>
        </a:xfrm>
      </p:grpSpPr>
      <p:sp>
        <p:nvSpPr>
          <p:cNvPr id="481" name="Google Shape;481;p6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C00000"/>
              </a:buClr>
              <a:buSzPts val="4400"/>
              <a:buFont typeface="Times New Roman"/>
              <a:buNone/>
            </a:pPr>
            <a:r>
              <a:rPr lang="en-US"/>
              <a:t>Binarization</a:t>
            </a:r>
            <a:endParaRPr/>
          </a:p>
        </p:txBody>
      </p:sp>
      <p:sp>
        <p:nvSpPr>
          <p:cNvPr id="482" name="Google Shape;482;p62"/>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a:t>Binarization maps a continuous or categorical attribute into one or more binary variables</a:t>
            </a:r>
            <a:endParaRPr/>
          </a:p>
          <a:p>
            <a:pPr marL="0" lvl="0" indent="0" algn="l" rtl="0">
              <a:lnSpc>
                <a:spcPct val="90000"/>
              </a:lnSpc>
              <a:spcBef>
                <a:spcPts val="1000"/>
              </a:spcBef>
              <a:spcAft>
                <a:spcPts val="0"/>
              </a:spcAft>
              <a:buClr>
                <a:schemeClr val="dk1"/>
              </a:buClr>
              <a:buSzPts val="2800"/>
              <a:buNone/>
            </a:pPr>
            <a:endParaRPr/>
          </a:p>
        </p:txBody>
      </p:sp>
      <p:pic>
        <p:nvPicPr>
          <p:cNvPr id="483" name="Google Shape;483;p62"/>
          <p:cNvPicPr preferRelativeResize="0"/>
          <p:nvPr/>
        </p:nvPicPr>
        <p:blipFill rotWithShape="1">
          <a:blip r:embed="rId3">
            <a:alphaModFix/>
          </a:blip>
          <a:srcRect/>
          <a:stretch/>
        </p:blipFill>
        <p:spPr>
          <a:xfrm>
            <a:off x="457200" y="2726114"/>
            <a:ext cx="11277600" cy="3450849"/>
          </a:xfrm>
          <a:prstGeom prst="rect">
            <a:avLst/>
          </a:prstGeom>
          <a:noFill/>
          <a:ln>
            <a:noFill/>
          </a:ln>
        </p:spPr>
      </p:pic>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63"/>
          <p:cNvSpPr txBox="1">
            <a:spLocks noGrp="1"/>
          </p:cNvSpPr>
          <p:nvPr>
            <p:ph type="title"/>
          </p:nvPr>
        </p:nvSpPr>
        <p:spPr>
          <a:xfrm>
            <a:off x="863600" y="0"/>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C00000"/>
              </a:buClr>
              <a:buSzPts val="4400"/>
              <a:buFont typeface="Times New Roman"/>
              <a:buNone/>
            </a:pPr>
            <a:r>
              <a:rPr lang="en-US" dirty="0"/>
              <a:t>Attribute Transformation</a:t>
            </a:r>
            <a:endParaRPr dirty="0"/>
          </a:p>
        </p:txBody>
      </p:sp>
      <p:sp>
        <p:nvSpPr>
          <p:cNvPr id="489" name="Google Shape;489;p63"/>
          <p:cNvSpPr txBox="1">
            <a:spLocks noGrp="1"/>
          </p:cNvSpPr>
          <p:nvPr>
            <p:ph type="body" idx="1"/>
          </p:nvPr>
        </p:nvSpPr>
        <p:spPr>
          <a:xfrm>
            <a:off x="508000" y="1066800"/>
            <a:ext cx="11226800" cy="5181600"/>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dirty="0"/>
              <a:t>An </a:t>
            </a:r>
            <a:r>
              <a:rPr lang="en-US" dirty="0">
                <a:solidFill>
                  <a:srgbClr val="CC6600"/>
                </a:solidFill>
              </a:rPr>
              <a:t>attribute transform</a:t>
            </a:r>
            <a:r>
              <a:rPr lang="en-US" dirty="0"/>
              <a:t> is a function that maps the entire set of values of a given attribute to a new set of replacement values such that each old value can be identified with one of the new values</a:t>
            </a:r>
            <a:endParaRPr dirty="0"/>
          </a:p>
          <a:p>
            <a:pPr marL="685800" lvl="1" indent="-228600" algn="l" rtl="0">
              <a:lnSpc>
                <a:spcPct val="90000"/>
              </a:lnSpc>
              <a:spcBef>
                <a:spcPts val="500"/>
              </a:spcBef>
              <a:spcAft>
                <a:spcPts val="0"/>
              </a:spcAft>
              <a:buClr>
                <a:schemeClr val="dk1"/>
              </a:buClr>
              <a:buSzPts val="2600"/>
              <a:buChar char="•"/>
            </a:pPr>
            <a:r>
              <a:rPr lang="en-US" sz="2600" dirty="0"/>
              <a:t>Simple functions: </a:t>
            </a:r>
            <a:r>
              <a:rPr lang="en-US" sz="2600" dirty="0" err="1"/>
              <a:t>x</a:t>
            </a:r>
            <a:r>
              <a:rPr lang="en-US" sz="2600" baseline="30000" dirty="0" err="1"/>
              <a:t>k</a:t>
            </a:r>
            <a:r>
              <a:rPr lang="en-US" sz="2600" dirty="0"/>
              <a:t>, log(x), e</a:t>
            </a:r>
            <a:r>
              <a:rPr lang="en-US" sz="2600" baseline="30000" dirty="0"/>
              <a:t>x</a:t>
            </a:r>
            <a:r>
              <a:rPr lang="en-US" sz="2600" dirty="0"/>
              <a:t>, |x|</a:t>
            </a:r>
            <a:endParaRPr dirty="0"/>
          </a:p>
          <a:p>
            <a:pPr marL="685800" lvl="1" indent="-228600" algn="l" rtl="0">
              <a:lnSpc>
                <a:spcPct val="90000"/>
              </a:lnSpc>
              <a:spcBef>
                <a:spcPts val="500"/>
              </a:spcBef>
              <a:spcAft>
                <a:spcPts val="0"/>
              </a:spcAft>
              <a:buClr>
                <a:srgbClr val="CC6600"/>
              </a:buClr>
              <a:buSzPts val="2600"/>
              <a:buChar char="•"/>
            </a:pPr>
            <a:r>
              <a:rPr lang="en-US" sz="2600" dirty="0">
                <a:solidFill>
                  <a:srgbClr val="CC6600"/>
                </a:solidFill>
              </a:rPr>
              <a:t>Normalization</a:t>
            </a:r>
            <a:endParaRPr dirty="0"/>
          </a:p>
          <a:p>
            <a:pPr marL="1257300" lvl="2" indent="-279400" algn="l" rtl="0">
              <a:lnSpc>
                <a:spcPct val="90000"/>
              </a:lnSpc>
              <a:spcBef>
                <a:spcPts val="500"/>
              </a:spcBef>
              <a:spcAft>
                <a:spcPts val="0"/>
              </a:spcAft>
              <a:buClr>
                <a:schemeClr val="dk1"/>
              </a:buClr>
              <a:buSzPts val="2400"/>
              <a:buChar char="•"/>
            </a:pPr>
            <a:r>
              <a:rPr lang="en-US" sz="2400" dirty="0"/>
              <a:t>Refers to various techniques to adjust to differences among attributes in terms of frequency of occurrence, mean, variance, range</a:t>
            </a:r>
            <a:endParaRPr dirty="0"/>
          </a:p>
          <a:p>
            <a:pPr marL="1257300" lvl="2" indent="-279400" algn="l" rtl="0">
              <a:lnSpc>
                <a:spcPct val="90000"/>
              </a:lnSpc>
              <a:spcBef>
                <a:spcPts val="500"/>
              </a:spcBef>
              <a:spcAft>
                <a:spcPts val="0"/>
              </a:spcAft>
              <a:buClr>
                <a:schemeClr val="dk1"/>
              </a:buClr>
              <a:buSzPts val="2400"/>
              <a:buChar char="•"/>
            </a:pPr>
            <a:r>
              <a:rPr lang="en-US" sz="2400" dirty="0"/>
              <a:t>Take out unwanted, common signal, e.g., seasonality  </a:t>
            </a:r>
            <a:endParaRPr dirty="0"/>
          </a:p>
          <a:p>
            <a:pPr marL="685800" lvl="1" indent="-228600" algn="l" rtl="0">
              <a:lnSpc>
                <a:spcPct val="90000"/>
              </a:lnSpc>
              <a:spcBef>
                <a:spcPts val="500"/>
              </a:spcBef>
              <a:spcAft>
                <a:spcPts val="0"/>
              </a:spcAft>
              <a:buClr>
                <a:schemeClr val="dk1"/>
              </a:buClr>
              <a:buSzPts val="2400"/>
              <a:buChar char="•"/>
            </a:pPr>
            <a:r>
              <a:rPr lang="en-US" dirty="0"/>
              <a:t>In statistics, </a:t>
            </a:r>
            <a:r>
              <a:rPr lang="en-US" dirty="0">
                <a:solidFill>
                  <a:srgbClr val="CC6600"/>
                </a:solidFill>
              </a:rPr>
              <a:t>standardization</a:t>
            </a:r>
            <a:r>
              <a:rPr lang="en-US" dirty="0"/>
              <a:t> refers to subtracting off the means and dividing by the standard deviation</a:t>
            </a:r>
            <a:endParaRPr dirty="0"/>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494" name="Google Shape;494;p64"/>
          <p:cNvSpPr txBox="1"/>
          <p:nvPr/>
        </p:nvSpPr>
        <p:spPr>
          <a:xfrm>
            <a:off x="1828800" y="152401"/>
            <a:ext cx="8610600" cy="519113"/>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b="1">
                <a:solidFill>
                  <a:schemeClr val="dk1"/>
                </a:solidFill>
                <a:latin typeface="Tahoma"/>
                <a:ea typeface="Tahoma"/>
                <a:cs typeface="Tahoma"/>
                <a:sym typeface="Tahoma"/>
              </a:rPr>
              <a:t>Example: Sample Time Series of Plant Growth</a:t>
            </a:r>
            <a:endParaRPr/>
          </a:p>
        </p:txBody>
      </p:sp>
      <p:sp>
        <p:nvSpPr>
          <p:cNvPr id="495" name="Google Shape;495;p64"/>
          <p:cNvSpPr txBox="1"/>
          <p:nvPr/>
        </p:nvSpPr>
        <p:spPr>
          <a:xfrm>
            <a:off x="4724400" y="4572000"/>
            <a:ext cx="2667000" cy="27463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b="0">
                <a:solidFill>
                  <a:schemeClr val="dk1"/>
                </a:solidFill>
                <a:latin typeface="Times New Roman"/>
                <a:ea typeface="Times New Roman"/>
                <a:cs typeface="Times New Roman"/>
                <a:sym typeface="Times New Roman"/>
              </a:rPr>
              <a:t>Correlations between time series</a:t>
            </a:r>
            <a:endParaRPr/>
          </a:p>
        </p:txBody>
      </p:sp>
      <p:grpSp>
        <p:nvGrpSpPr>
          <p:cNvPr id="496" name="Google Shape;496;p64"/>
          <p:cNvGrpSpPr/>
          <p:nvPr/>
        </p:nvGrpSpPr>
        <p:grpSpPr>
          <a:xfrm>
            <a:off x="1524000" y="990601"/>
            <a:ext cx="7011988" cy="3654425"/>
            <a:chOff x="624" y="624"/>
            <a:chExt cx="4417" cy="2302"/>
          </a:xfrm>
        </p:grpSpPr>
        <p:pic>
          <p:nvPicPr>
            <p:cNvPr id="497" name="Google Shape;497;p64" descr="npp_series"/>
            <p:cNvPicPr preferRelativeResize="0"/>
            <p:nvPr/>
          </p:nvPicPr>
          <p:blipFill rotWithShape="1">
            <a:blip r:embed="rId3">
              <a:alphaModFix/>
            </a:blip>
            <a:srcRect t="12732" b="23554"/>
            <a:stretch/>
          </p:blipFill>
          <p:spPr>
            <a:xfrm>
              <a:off x="624" y="816"/>
              <a:ext cx="4417" cy="2110"/>
            </a:xfrm>
            <a:prstGeom prst="rect">
              <a:avLst/>
            </a:prstGeom>
            <a:noFill/>
            <a:ln>
              <a:noFill/>
            </a:ln>
          </p:spPr>
        </p:pic>
        <p:sp>
          <p:nvSpPr>
            <p:cNvPr id="498" name="Google Shape;498;p64"/>
            <p:cNvSpPr txBox="1"/>
            <p:nvPr/>
          </p:nvSpPr>
          <p:spPr>
            <a:xfrm>
              <a:off x="2592" y="624"/>
              <a:ext cx="898" cy="19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b="1">
                  <a:solidFill>
                    <a:schemeClr val="dk1"/>
                  </a:solidFill>
                  <a:latin typeface="Times New Roman"/>
                  <a:ea typeface="Times New Roman"/>
                  <a:cs typeface="Times New Roman"/>
                  <a:sym typeface="Times New Roman"/>
                </a:rPr>
                <a:t>Minneapolis</a:t>
              </a:r>
              <a:endParaRPr/>
            </a:p>
          </p:txBody>
        </p:sp>
      </p:grpSp>
      <p:pic>
        <p:nvPicPr>
          <p:cNvPr id="499" name="Google Shape;499;p64"/>
          <p:cNvPicPr preferRelativeResize="0"/>
          <p:nvPr/>
        </p:nvPicPr>
        <p:blipFill rotWithShape="1">
          <a:blip r:embed="rId4">
            <a:alphaModFix/>
          </a:blip>
          <a:srcRect/>
          <a:stretch/>
        </p:blipFill>
        <p:spPr>
          <a:xfrm>
            <a:off x="2590800" y="5118100"/>
            <a:ext cx="5613400" cy="1282700"/>
          </a:xfrm>
          <a:prstGeom prst="rect">
            <a:avLst/>
          </a:prstGeom>
          <a:solidFill>
            <a:schemeClr val="lt1"/>
          </a:solidFill>
          <a:ln>
            <a:noFill/>
          </a:ln>
        </p:spPr>
      </p:pic>
      <p:sp>
        <p:nvSpPr>
          <p:cNvPr id="500" name="Google Shape;500;p64"/>
          <p:cNvSpPr/>
          <p:nvPr/>
        </p:nvSpPr>
        <p:spPr>
          <a:xfrm>
            <a:off x="2438400" y="4648200"/>
            <a:ext cx="5486400" cy="381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000">
                <a:solidFill>
                  <a:schemeClr val="dk1"/>
                </a:solidFill>
                <a:latin typeface="Calibri"/>
                <a:ea typeface="Calibri"/>
                <a:cs typeface="Calibri"/>
                <a:sym typeface="Calibri"/>
              </a:rPr>
              <a:t>Correlations between time series</a:t>
            </a:r>
            <a:endParaRPr/>
          </a:p>
        </p:txBody>
      </p:sp>
      <p:sp>
        <p:nvSpPr>
          <p:cNvPr id="501" name="Google Shape;501;p64"/>
          <p:cNvSpPr txBox="1"/>
          <p:nvPr/>
        </p:nvSpPr>
        <p:spPr>
          <a:xfrm>
            <a:off x="8077200" y="1371601"/>
            <a:ext cx="2438400" cy="19208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chemeClr val="dk1"/>
                </a:solidFill>
                <a:latin typeface="Arial"/>
                <a:ea typeface="Arial"/>
                <a:cs typeface="Arial"/>
                <a:sym typeface="Arial"/>
              </a:rPr>
              <a:t>Net Primary Production (NPP) is a measure of plant growth used by ecosystem scientists.</a:t>
            </a:r>
            <a:endParaRPr/>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6" name="Google Shape;506;p65"/>
          <p:cNvSpPr txBox="1"/>
          <p:nvPr/>
        </p:nvSpPr>
        <p:spPr>
          <a:xfrm>
            <a:off x="2057400" y="152401"/>
            <a:ext cx="8077200" cy="519113"/>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b="1">
                <a:solidFill>
                  <a:schemeClr val="dk1"/>
                </a:solidFill>
                <a:latin typeface="Tahoma"/>
                <a:ea typeface="Tahoma"/>
                <a:cs typeface="Tahoma"/>
                <a:sym typeface="Tahoma"/>
              </a:rPr>
              <a:t>Seasonality Accounts for Much Correlation</a:t>
            </a:r>
            <a:endParaRPr/>
          </a:p>
        </p:txBody>
      </p:sp>
      <p:sp>
        <p:nvSpPr>
          <p:cNvPr id="507" name="Google Shape;507;p65"/>
          <p:cNvSpPr txBox="1"/>
          <p:nvPr/>
        </p:nvSpPr>
        <p:spPr>
          <a:xfrm>
            <a:off x="4724400" y="4572000"/>
            <a:ext cx="2667000" cy="27463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b="0">
                <a:solidFill>
                  <a:schemeClr val="dk1"/>
                </a:solidFill>
                <a:latin typeface="Times New Roman"/>
                <a:ea typeface="Times New Roman"/>
                <a:cs typeface="Times New Roman"/>
                <a:sym typeface="Times New Roman"/>
              </a:rPr>
              <a:t>Correlations between time series</a:t>
            </a:r>
            <a:endParaRPr/>
          </a:p>
        </p:txBody>
      </p:sp>
      <p:grpSp>
        <p:nvGrpSpPr>
          <p:cNvPr id="508" name="Google Shape;508;p65"/>
          <p:cNvGrpSpPr/>
          <p:nvPr/>
        </p:nvGrpSpPr>
        <p:grpSpPr>
          <a:xfrm>
            <a:off x="1524000" y="990601"/>
            <a:ext cx="7011988" cy="3654425"/>
            <a:chOff x="576" y="624"/>
            <a:chExt cx="4417" cy="2302"/>
          </a:xfrm>
        </p:grpSpPr>
        <p:pic>
          <p:nvPicPr>
            <p:cNvPr id="509" name="Google Shape;509;p65" descr="npp_anom"/>
            <p:cNvPicPr preferRelativeResize="0"/>
            <p:nvPr/>
          </p:nvPicPr>
          <p:blipFill rotWithShape="1">
            <a:blip r:embed="rId3">
              <a:alphaModFix/>
            </a:blip>
            <a:srcRect t="12732" b="23554"/>
            <a:stretch/>
          </p:blipFill>
          <p:spPr>
            <a:xfrm>
              <a:off x="576" y="816"/>
              <a:ext cx="4417" cy="2110"/>
            </a:xfrm>
            <a:prstGeom prst="rect">
              <a:avLst/>
            </a:prstGeom>
            <a:noFill/>
            <a:ln>
              <a:noFill/>
            </a:ln>
          </p:spPr>
        </p:pic>
        <p:sp>
          <p:nvSpPr>
            <p:cNvPr id="510" name="Google Shape;510;p65"/>
            <p:cNvSpPr txBox="1"/>
            <p:nvPr/>
          </p:nvSpPr>
          <p:spPr>
            <a:xfrm>
              <a:off x="2592" y="624"/>
              <a:ext cx="898" cy="19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b="1">
                  <a:solidFill>
                    <a:schemeClr val="dk1"/>
                  </a:solidFill>
                  <a:latin typeface="Times New Roman"/>
                  <a:ea typeface="Times New Roman"/>
                  <a:cs typeface="Times New Roman"/>
                  <a:sym typeface="Times New Roman"/>
                </a:rPr>
                <a:t>Minneapolis</a:t>
              </a:r>
              <a:endParaRPr/>
            </a:p>
          </p:txBody>
        </p:sp>
      </p:grpSp>
      <p:sp>
        <p:nvSpPr>
          <p:cNvPr id="511" name="Google Shape;511;p65"/>
          <p:cNvSpPr/>
          <p:nvPr/>
        </p:nvSpPr>
        <p:spPr>
          <a:xfrm>
            <a:off x="8077200" y="1295400"/>
            <a:ext cx="2590800" cy="1981200"/>
          </a:xfrm>
          <a:prstGeom prst="rect">
            <a:avLst/>
          </a:prstGeom>
          <a:noFill/>
          <a:ln>
            <a:noFill/>
          </a:ln>
        </p:spPr>
        <p:txBody>
          <a:bodyPr spcFirstLastPara="1" wrap="square" lIns="90475" tIns="44450" rIns="90475" bIns="44450" anchor="t" anchorCtr="0">
            <a:noAutofit/>
          </a:bodyPr>
          <a:lstStyle/>
          <a:p>
            <a:pPr marL="119063" marR="0" lvl="1" indent="-4762" algn="l" rtl="0">
              <a:lnSpc>
                <a:spcPct val="90000"/>
              </a:lnSpc>
              <a:spcBef>
                <a:spcPts val="0"/>
              </a:spcBef>
              <a:spcAft>
                <a:spcPts val="0"/>
              </a:spcAft>
              <a:buNone/>
            </a:pPr>
            <a:r>
              <a:rPr lang="en-US" sz="2000" b="0" i="0" u="none" strike="noStrike" cap="none">
                <a:solidFill>
                  <a:schemeClr val="dk1"/>
                </a:solidFill>
                <a:latin typeface="Calibri"/>
                <a:ea typeface="Calibri"/>
                <a:cs typeface="Calibri"/>
                <a:sym typeface="Calibri"/>
              </a:rPr>
              <a:t>Normalized using monthly Z Score:</a:t>
            </a:r>
            <a:endParaRPr/>
          </a:p>
          <a:p>
            <a:pPr marL="119063" marR="0" lvl="1" indent="-4762" algn="l" rtl="0">
              <a:lnSpc>
                <a:spcPct val="90000"/>
              </a:lnSpc>
              <a:spcBef>
                <a:spcPts val="800"/>
              </a:spcBef>
              <a:spcAft>
                <a:spcPts val="0"/>
              </a:spcAft>
              <a:buNone/>
            </a:pPr>
            <a:r>
              <a:rPr lang="en-US" sz="2000" b="0" i="0" u="none" strike="noStrike" cap="none">
                <a:solidFill>
                  <a:schemeClr val="dk1"/>
                </a:solidFill>
                <a:latin typeface="Calibri"/>
                <a:ea typeface="Calibri"/>
                <a:cs typeface="Calibri"/>
                <a:sym typeface="Calibri"/>
              </a:rPr>
              <a:t>Subtract off monthly mean and divide by monthly standard deviation</a:t>
            </a:r>
            <a:endParaRPr/>
          </a:p>
        </p:txBody>
      </p:sp>
      <p:pic>
        <p:nvPicPr>
          <p:cNvPr id="512" name="Google Shape;512;p65"/>
          <p:cNvPicPr preferRelativeResize="0"/>
          <p:nvPr/>
        </p:nvPicPr>
        <p:blipFill rotWithShape="1">
          <a:blip r:embed="rId4">
            <a:alphaModFix/>
          </a:blip>
          <a:srcRect/>
          <a:stretch/>
        </p:blipFill>
        <p:spPr>
          <a:xfrm>
            <a:off x="2601914" y="5111750"/>
            <a:ext cx="5627687" cy="1289050"/>
          </a:xfrm>
          <a:prstGeom prst="rect">
            <a:avLst/>
          </a:prstGeom>
          <a:noFill/>
          <a:ln>
            <a:noFill/>
          </a:ln>
        </p:spPr>
      </p:pic>
      <p:sp>
        <p:nvSpPr>
          <p:cNvPr id="513" name="Google Shape;513;p65"/>
          <p:cNvSpPr/>
          <p:nvPr/>
        </p:nvSpPr>
        <p:spPr>
          <a:xfrm>
            <a:off x="2438400" y="4648200"/>
            <a:ext cx="5486400" cy="381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000">
                <a:solidFill>
                  <a:schemeClr val="dk1"/>
                </a:solidFill>
                <a:latin typeface="Calibri"/>
                <a:ea typeface="Calibri"/>
                <a:cs typeface="Calibri"/>
                <a:sym typeface="Calibri"/>
              </a:rPr>
              <a:t>Correlations between time series</a:t>
            </a:r>
            <a:endParaRPr/>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517"/>
        <p:cNvGrpSpPr/>
        <p:nvPr/>
      </p:nvGrpSpPr>
      <p:grpSpPr>
        <a:xfrm>
          <a:off x="0" y="0"/>
          <a:ext cx="0" cy="0"/>
          <a:chOff x="0" y="0"/>
          <a:chExt cx="0" cy="0"/>
        </a:xfrm>
      </p:grpSpPr>
      <p:sp>
        <p:nvSpPr>
          <p:cNvPr id="518" name="Google Shape;518;p66"/>
          <p:cNvSpPr txBox="1">
            <a:spLocks noGrp="1"/>
          </p:cNvSpPr>
          <p:nvPr>
            <p:ph type="title"/>
          </p:nvPr>
        </p:nvSpPr>
        <p:spPr>
          <a:xfrm>
            <a:off x="508000" y="152400"/>
            <a:ext cx="11040533" cy="533400"/>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rgbClr val="C00000"/>
              </a:buClr>
              <a:buSzPct val="100000"/>
              <a:buFont typeface="Times New Roman"/>
              <a:buNone/>
            </a:pPr>
            <a:r>
              <a:rPr lang="en-US"/>
              <a:t>Curse of Dimensionality</a:t>
            </a:r>
            <a:endParaRPr/>
          </a:p>
        </p:txBody>
      </p:sp>
      <p:sp>
        <p:nvSpPr>
          <p:cNvPr id="519" name="Google Shape;519;p66"/>
          <p:cNvSpPr txBox="1">
            <a:spLocks noGrp="1"/>
          </p:cNvSpPr>
          <p:nvPr>
            <p:ph type="body" idx="1"/>
          </p:nvPr>
        </p:nvSpPr>
        <p:spPr>
          <a:xfrm>
            <a:off x="548217" y="1143000"/>
            <a:ext cx="5444067" cy="5181600"/>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a:t>When dimensionality increases, data becomes increasingly sparse in the space that it occupies</a:t>
            </a:r>
            <a:endParaRPr/>
          </a:p>
          <a:p>
            <a:pPr marL="228600" lvl="0" indent="-50800" algn="l" rtl="0">
              <a:lnSpc>
                <a:spcPct val="90000"/>
              </a:lnSpc>
              <a:spcBef>
                <a:spcPts val="1000"/>
              </a:spcBef>
              <a:spcAft>
                <a:spcPts val="0"/>
              </a:spcAft>
              <a:buClr>
                <a:schemeClr val="dk1"/>
              </a:buClr>
              <a:buSzPts val="2800"/>
              <a:buNone/>
            </a:pPr>
            <a:endParaRPr/>
          </a:p>
          <a:p>
            <a:pPr marL="228600" lvl="0" indent="-228600" algn="l" rtl="0">
              <a:lnSpc>
                <a:spcPct val="90000"/>
              </a:lnSpc>
              <a:spcBef>
                <a:spcPts val="1000"/>
              </a:spcBef>
              <a:spcAft>
                <a:spcPts val="0"/>
              </a:spcAft>
              <a:buClr>
                <a:schemeClr val="dk1"/>
              </a:buClr>
              <a:buSzPts val="2800"/>
              <a:buChar char="•"/>
            </a:pPr>
            <a:r>
              <a:rPr lang="en-US"/>
              <a:t>Definitions of density and distance between points, which are critical for clustering and outlier detection, become less meaningful</a:t>
            </a:r>
            <a:endParaRPr/>
          </a:p>
        </p:txBody>
      </p:sp>
      <p:pic>
        <p:nvPicPr>
          <p:cNvPr id="520" name="Google Shape;520;p66"/>
          <p:cNvPicPr preferRelativeResize="0">
            <a:picLocks noGrp="1"/>
          </p:cNvPicPr>
          <p:nvPr>
            <p:ph type="body" idx="2"/>
          </p:nvPr>
        </p:nvPicPr>
        <p:blipFill rotWithShape="1">
          <a:blip r:embed="rId3">
            <a:alphaModFix/>
          </a:blip>
          <a:srcRect t="3702" r="8355"/>
          <a:stretch/>
        </p:blipFill>
        <p:spPr>
          <a:xfrm>
            <a:off x="6477000" y="1354506"/>
            <a:ext cx="3910144" cy="3082188"/>
          </a:xfrm>
          <a:prstGeom prst="rect">
            <a:avLst/>
          </a:prstGeom>
          <a:noFill/>
          <a:ln>
            <a:noFill/>
          </a:ln>
        </p:spPr>
      </p:pic>
      <p:sp>
        <p:nvSpPr>
          <p:cNvPr id="521" name="Google Shape;521;p66"/>
          <p:cNvSpPr txBox="1"/>
          <p:nvPr/>
        </p:nvSpPr>
        <p:spPr>
          <a:xfrm>
            <a:off x="3200400" y="3657600"/>
            <a:ext cx="1600200" cy="304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400" b="1">
              <a:solidFill>
                <a:schemeClr val="dk1"/>
              </a:solidFill>
              <a:latin typeface="Arial"/>
              <a:ea typeface="Arial"/>
              <a:cs typeface="Arial"/>
              <a:sym typeface="Arial"/>
            </a:endParaRPr>
          </a:p>
        </p:txBody>
      </p:sp>
      <p:sp>
        <p:nvSpPr>
          <p:cNvPr id="522" name="Google Shape;522;p66"/>
          <p:cNvSpPr/>
          <p:nvPr/>
        </p:nvSpPr>
        <p:spPr>
          <a:xfrm>
            <a:off x="3241675" y="5984875"/>
            <a:ext cx="184150" cy="30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23" name="Google Shape;523;p66"/>
          <p:cNvSpPr txBox="1"/>
          <p:nvPr/>
        </p:nvSpPr>
        <p:spPr>
          <a:xfrm>
            <a:off x="6028266" y="4895449"/>
            <a:ext cx="5334000" cy="1158875"/>
          </a:xfrm>
          <a:prstGeom prst="rect">
            <a:avLst/>
          </a:prstGeom>
          <a:noFill/>
          <a:ln>
            <a:noFill/>
          </a:ln>
        </p:spPr>
        <p:txBody>
          <a:bodyPr spcFirstLastPara="1" wrap="square" lIns="91425" tIns="45700" rIns="91425" bIns="45700" anchor="t" anchorCtr="0">
            <a:spAutoFit/>
          </a:bodyPr>
          <a:lstStyle/>
          <a:p>
            <a:pPr marL="114300" marR="0" lvl="0" indent="-127000" algn="l" rtl="0">
              <a:spcBef>
                <a:spcPts val="0"/>
              </a:spcBef>
              <a:spcAft>
                <a:spcPts val="0"/>
              </a:spcAft>
              <a:buClr>
                <a:schemeClr val="dk1"/>
              </a:buClr>
              <a:buSzPts val="2000"/>
              <a:buFont typeface="Arial"/>
              <a:buChar char="•"/>
            </a:pPr>
            <a:r>
              <a:rPr lang="en-US" sz="2000" b="1">
                <a:solidFill>
                  <a:schemeClr val="dk1"/>
                </a:solidFill>
                <a:latin typeface="Arial"/>
                <a:ea typeface="Arial"/>
                <a:cs typeface="Arial"/>
                <a:sym typeface="Arial"/>
              </a:rPr>
              <a:t>Randomly generate 500 points</a:t>
            </a:r>
            <a:endParaRPr/>
          </a:p>
          <a:p>
            <a:pPr marL="114300" marR="0" lvl="0" indent="-127000" algn="l" rtl="0">
              <a:spcBef>
                <a:spcPts val="1000"/>
              </a:spcBef>
              <a:spcAft>
                <a:spcPts val="0"/>
              </a:spcAft>
              <a:buClr>
                <a:schemeClr val="dk1"/>
              </a:buClr>
              <a:buSzPts val="2000"/>
              <a:buFont typeface="Arial"/>
              <a:buChar char="•"/>
            </a:pPr>
            <a:r>
              <a:rPr lang="en-US" sz="2000" b="1">
                <a:solidFill>
                  <a:schemeClr val="dk1"/>
                </a:solidFill>
                <a:latin typeface="Arial"/>
                <a:ea typeface="Arial"/>
                <a:cs typeface="Arial"/>
                <a:sym typeface="Arial"/>
              </a:rPr>
              <a:t>Compute difference between max and min distance between any pair of points</a:t>
            </a:r>
            <a:endParaRPr/>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527"/>
        <p:cNvGrpSpPr/>
        <p:nvPr/>
      </p:nvGrpSpPr>
      <p:grpSpPr>
        <a:xfrm>
          <a:off x="0" y="0"/>
          <a:ext cx="0" cy="0"/>
          <a:chOff x="0" y="0"/>
          <a:chExt cx="0" cy="0"/>
        </a:xfrm>
      </p:grpSpPr>
      <p:sp>
        <p:nvSpPr>
          <p:cNvPr id="528" name="Google Shape;528;p6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C00000"/>
              </a:buClr>
              <a:buSzPts val="4400"/>
              <a:buFont typeface="Times New Roman"/>
              <a:buNone/>
            </a:pPr>
            <a:r>
              <a:rPr lang="en-US"/>
              <a:t>Dimensionality Reduction</a:t>
            </a:r>
            <a:endParaRPr/>
          </a:p>
        </p:txBody>
      </p:sp>
      <p:sp>
        <p:nvSpPr>
          <p:cNvPr id="529" name="Google Shape;529;p67"/>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a:t>Purpose:</a:t>
            </a:r>
            <a:endParaRPr/>
          </a:p>
          <a:p>
            <a:pPr marL="685800" lvl="1" indent="-228600" algn="l" rtl="0">
              <a:lnSpc>
                <a:spcPct val="90000"/>
              </a:lnSpc>
              <a:spcBef>
                <a:spcPts val="500"/>
              </a:spcBef>
              <a:spcAft>
                <a:spcPts val="0"/>
              </a:spcAft>
              <a:buClr>
                <a:schemeClr val="dk1"/>
              </a:buClr>
              <a:buSzPts val="2400"/>
              <a:buChar char="•"/>
            </a:pPr>
            <a:r>
              <a:rPr lang="en-US"/>
              <a:t>Avoid curse of dimensionality</a:t>
            </a:r>
            <a:endParaRPr/>
          </a:p>
          <a:p>
            <a:pPr marL="685800" lvl="1" indent="-228600" algn="l" rtl="0">
              <a:lnSpc>
                <a:spcPct val="90000"/>
              </a:lnSpc>
              <a:spcBef>
                <a:spcPts val="500"/>
              </a:spcBef>
              <a:spcAft>
                <a:spcPts val="0"/>
              </a:spcAft>
              <a:buClr>
                <a:schemeClr val="dk1"/>
              </a:buClr>
              <a:buSzPts val="2400"/>
              <a:buChar char="•"/>
            </a:pPr>
            <a:r>
              <a:rPr lang="en-US"/>
              <a:t>Reduce amount of time and memory required by data mining algorithms</a:t>
            </a:r>
            <a:endParaRPr/>
          </a:p>
          <a:p>
            <a:pPr marL="685800" lvl="1" indent="-228600" algn="l" rtl="0">
              <a:lnSpc>
                <a:spcPct val="90000"/>
              </a:lnSpc>
              <a:spcBef>
                <a:spcPts val="500"/>
              </a:spcBef>
              <a:spcAft>
                <a:spcPts val="0"/>
              </a:spcAft>
              <a:buClr>
                <a:schemeClr val="dk1"/>
              </a:buClr>
              <a:buSzPts val="2400"/>
              <a:buChar char="•"/>
            </a:pPr>
            <a:r>
              <a:rPr lang="en-US"/>
              <a:t>Allow data to be more easily visualized</a:t>
            </a:r>
            <a:endParaRPr/>
          </a:p>
          <a:p>
            <a:pPr marL="685800" lvl="1" indent="-228600" algn="l" rtl="0">
              <a:lnSpc>
                <a:spcPct val="90000"/>
              </a:lnSpc>
              <a:spcBef>
                <a:spcPts val="500"/>
              </a:spcBef>
              <a:spcAft>
                <a:spcPts val="0"/>
              </a:spcAft>
              <a:buClr>
                <a:schemeClr val="dk1"/>
              </a:buClr>
              <a:buSzPts val="2400"/>
              <a:buChar char="•"/>
            </a:pPr>
            <a:r>
              <a:rPr lang="en-US"/>
              <a:t>May help to eliminate irrelevant features or reduce noise</a:t>
            </a:r>
            <a:endParaRPr/>
          </a:p>
          <a:p>
            <a:pPr marL="2057400" lvl="4" indent="-114300" algn="l" rtl="0">
              <a:lnSpc>
                <a:spcPct val="90000"/>
              </a:lnSpc>
              <a:spcBef>
                <a:spcPts val="500"/>
              </a:spcBef>
              <a:spcAft>
                <a:spcPts val="0"/>
              </a:spcAft>
              <a:buClr>
                <a:schemeClr val="dk1"/>
              </a:buClr>
              <a:buSzPts val="1800"/>
              <a:buNone/>
            </a:pPr>
            <a:endParaRPr/>
          </a:p>
          <a:p>
            <a:pPr marL="228600" lvl="0" indent="-228600" algn="l" rtl="0">
              <a:lnSpc>
                <a:spcPct val="90000"/>
              </a:lnSpc>
              <a:spcBef>
                <a:spcPts val="1000"/>
              </a:spcBef>
              <a:spcAft>
                <a:spcPts val="0"/>
              </a:spcAft>
              <a:buClr>
                <a:schemeClr val="dk1"/>
              </a:buClr>
              <a:buSzPts val="2800"/>
              <a:buChar char="•"/>
            </a:pPr>
            <a:r>
              <a:rPr lang="en-US"/>
              <a:t>Techniques</a:t>
            </a:r>
            <a:endParaRPr/>
          </a:p>
          <a:p>
            <a:pPr marL="685800" lvl="1" indent="-228600" algn="l" rtl="0">
              <a:lnSpc>
                <a:spcPct val="90000"/>
              </a:lnSpc>
              <a:spcBef>
                <a:spcPts val="500"/>
              </a:spcBef>
              <a:spcAft>
                <a:spcPts val="0"/>
              </a:spcAft>
              <a:buClr>
                <a:schemeClr val="dk1"/>
              </a:buClr>
              <a:buSzPts val="2400"/>
              <a:buChar char="•"/>
            </a:pPr>
            <a:r>
              <a:rPr lang="en-US"/>
              <a:t>Principal Components Analysis (PCA)</a:t>
            </a:r>
            <a:endParaRPr/>
          </a:p>
          <a:p>
            <a:pPr marL="685800" lvl="1" indent="-228600" algn="l" rtl="0">
              <a:lnSpc>
                <a:spcPct val="90000"/>
              </a:lnSpc>
              <a:spcBef>
                <a:spcPts val="500"/>
              </a:spcBef>
              <a:spcAft>
                <a:spcPts val="0"/>
              </a:spcAft>
              <a:buClr>
                <a:schemeClr val="dk1"/>
              </a:buClr>
              <a:buSzPts val="2400"/>
              <a:buChar char="•"/>
            </a:pPr>
            <a:r>
              <a:rPr lang="en-US"/>
              <a:t>Singular Value Decomposition</a:t>
            </a:r>
            <a:endParaRPr/>
          </a:p>
          <a:p>
            <a:pPr marL="685800" lvl="1" indent="-228600" algn="l" rtl="0">
              <a:lnSpc>
                <a:spcPct val="90000"/>
              </a:lnSpc>
              <a:spcBef>
                <a:spcPts val="500"/>
              </a:spcBef>
              <a:spcAft>
                <a:spcPts val="0"/>
              </a:spcAft>
              <a:buClr>
                <a:schemeClr val="dk1"/>
              </a:buClr>
              <a:buSzPts val="2400"/>
              <a:buChar char="•"/>
            </a:pPr>
            <a:r>
              <a:rPr lang="en-US"/>
              <a:t>Others: supervised and non-linear techniques</a:t>
            </a:r>
            <a:endParaRPr/>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533"/>
        <p:cNvGrpSpPr/>
        <p:nvPr/>
      </p:nvGrpSpPr>
      <p:grpSpPr>
        <a:xfrm>
          <a:off x="0" y="0"/>
          <a:ext cx="0" cy="0"/>
          <a:chOff x="0" y="0"/>
          <a:chExt cx="0" cy="0"/>
        </a:xfrm>
      </p:grpSpPr>
      <p:sp>
        <p:nvSpPr>
          <p:cNvPr id="534" name="Google Shape;534;p6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C00000"/>
              </a:buClr>
              <a:buSzPts val="4400"/>
              <a:buFont typeface="Times New Roman"/>
              <a:buNone/>
            </a:pPr>
            <a:r>
              <a:rPr lang="en-US"/>
              <a:t>Dimensionality Reduction: PCA</a:t>
            </a:r>
            <a:endParaRPr/>
          </a:p>
        </p:txBody>
      </p:sp>
      <p:sp>
        <p:nvSpPr>
          <p:cNvPr id="535" name="Google Shape;535;p68"/>
          <p:cNvSpPr txBox="1">
            <a:spLocks noGrp="1"/>
          </p:cNvSpPr>
          <p:nvPr>
            <p:ph type="body" idx="1"/>
          </p:nvPr>
        </p:nvSpPr>
        <p:spPr>
          <a:xfrm>
            <a:off x="838200" y="1282890"/>
            <a:ext cx="10515600" cy="4894073"/>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b="1" dirty="0" smtClean="0"/>
              <a:t>Principle of PCA is:-</a:t>
            </a:r>
          </a:p>
          <a:p>
            <a:pPr marL="228600" lvl="0" indent="-228600" algn="l" rtl="0">
              <a:lnSpc>
                <a:spcPct val="90000"/>
              </a:lnSpc>
              <a:spcBef>
                <a:spcPts val="0"/>
              </a:spcBef>
              <a:spcAft>
                <a:spcPts val="0"/>
              </a:spcAft>
              <a:buClr>
                <a:schemeClr val="dk1"/>
              </a:buClr>
              <a:buSzPts val="2800"/>
              <a:buChar char="•"/>
            </a:pPr>
            <a:r>
              <a:rPr lang="en-US" dirty="0" smtClean="0"/>
              <a:t>Goal </a:t>
            </a:r>
            <a:r>
              <a:rPr lang="en-US" dirty="0"/>
              <a:t>is to find a projection that captures the largest  amount of variation in data</a:t>
            </a:r>
            <a:endParaRPr dirty="0"/>
          </a:p>
          <a:p>
            <a:pPr marL="228600" lvl="0" indent="-50800" algn="l" rtl="0">
              <a:lnSpc>
                <a:spcPct val="90000"/>
              </a:lnSpc>
              <a:spcBef>
                <a:spcPts val="1000"/>
              </a:spcBef>
              <a:spcAft>
                <a:spcPts val="0"/>
              </a:spcAft>
              <a:buClr>
                <a:schemeClr val="dk1"/>
              </a:buClr>
              <a:buSzPts val="2800"/>
              <a:buNone/>
            </a:pPr>
            <a:endParaRPr dirty="0"/>
          </a:p>
        </p:txBody>
      </p:sp>
      <p:grpSp>
        <p:nvGrpSpPr>
          <p:cNvPr id="536" name="Google Shape;536;p68"/>
          <p:cNvGrpSpPr/>
          <p:nvPr/>
        </p:nvGrpSpPr>
        <p:grpSpPr>
          <a:xfrm>
            <a:off x="3579814" y="2286000"/>
            <a:ext cx="3549651" cy="4053378"/>
            <a:chOff x="1497" y="1664"/>
            <a:chExt cx="2236" cy="1951"/>
          </a:xfrm>
        </p:grpSpPr>
        <p:cxnSp>
          <p:nvCxnSpPr>
            <p:cNvPr id="537" name="Google Shape;537;p68"/>
            <p:cNvCxnSpPr/>
            <p:nvPr/>
          </p:nvCxnSpPr>
          <p:spPr>
            <a:xfrm rot="10800000">
              <a:off x="1820" y="1664"/>
              <a:ext cx="0" cy="1656"/>
            </a:xfrm>
            <a:prstGeom prst="straightConnector1">
              <a:avLst/>
            </a:prstGeom>
            <a:noFill/>
            <a:ln w="12700" cap="flat" cmpd="sng">
              <a:solidFill>
                <a:schemeClr val="dk1"/>
              </a:solidFill>
              <a:prstDash val="solid"/>
              <a:round/>
              <a:headEnd type="none" w="sm" len="sm"/>
              <a:tailEnd type="triangle" w="sm" len="sm"/>
            </a:ln>
          </p:spPr>
        </p:cxnSp>
        <p:cxnSp>
          <p:nvCxnSpPr>
            <p:cNvPr id="538" name="Google Shape;538;p68"/>
            <p:cNvCxnSpPr/>
            <p:nvPr/>
          </p:nvCxnSpPr>
          <p:spPr>
            <a:xfrm>
              <a:off x="1820" y="3320"/>
              <a:ext cx="1712" cy="0"/>
            </a:xfrm>
            <a:prstGeom prst="straightConnector1">
              <a:avLst/>
            </a:prstGeom>
            <a:noFill/>
            <a:ln w="12700" cap="flat" cmpd="sng">
              <a:solidFill>
                <a:schemeClr val="dk1"/>
              </a:solidFill>
              <a:prstDash val="solid"/>
              <a:round/>
              <a:headEnd type="none" w="sm" len="sm"/>
              <a:tailEnd type="triangle" w="sm" len="sm"/>
            </a:ln>
          </p:spPr>
        </p:cxnSp>
        <p:cxnSp>
          <p:nvCxnSpPr>
            <p:cNvPr id="539" name="Google Shape;539;p68"/>
            <p:cNvCxnSpPr/>
            <p:nvPr/>
          </p:nvCxnSpPr>
          <p:spPr>
            <a:xfrm rot="10800000" flipH="1">
              <a:off x="1828" y="2429"/>
              <a:ext cx="1632" cy="882"/>
            </a:xfrm>
            <a:prstGeom prst="straightConnector1">
              <a:avLst/>
            </a:prstGeom>
            <a:noFill/>
            <a:ln w="28575" cap="flat" cmpd="sng">
              <a:solidFill>
                <a:schemeClr val="dk2"/>
              </a:solidFill>
              <a:prstDash val="solid"/>
              <a:round/>
              <a:headEnd type="none" w="sm" len="sm"/>
              <a:tailEnd type="triangle" w="sm" len="sm"/>
            </a:ln>
          </p:spPr>
        </p:cxnSp>
        <p:sp>
          <p:nvSpPr>
            <p:cNvPr id="540" name="Google Shape;540;p68"/>
            <p:cNvSpPr/>
            <p:nvPr/>
          </p:nvSpPr>
          <p:spPr>
            <a:xfrm>
              <a:off x="2164" y="2946"/>
              <a:ext cx="47" cy="49"/>
            </a:xfrm>
            <a:prstGeom prst="ellipse">
              <a:avLst/>
            </a:prstGeom>
            <a:solidFill>
              <a:schemeClr val="accent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41" name="Google Shape;541;p68"/>
            <p:cNvSpPr/>
            <p:nvPr/>
          </p:nvSpPr>
          <p:spPr>
            <a:xfrm>
              <a:off x="2340" y="2805"/>
              <a:ext cx="47" cy="49"/>
            </a:xfrm>
            <a:prstGeom prst="ellipse">
              <a:avLst/>
            </a:prstGeom>
            <a:solidFill>
              <a:schemeClr val="accent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42" name="Google Shape;542;p68"/>
            <p:cNvSpPr/>
            <p:nvPr/>
          </p:nvSpPr>
          <p:spPr>
            <a:xfrm>
              <a:off x="2044" y="3129"/>
              <a:ext cx="47" cy="49"/>
            </a:xfrm>
            <a:prstGeom prst="ellipse">
              <a:avLst/>
            </a:prstGeom>
            <a:solidFill>
              <a:schemeClr val="accent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43" name="Google Shape;543;p68"/>
            <p:cNvSpPr/>
            <p:nvPr/>
          </p:nvSpPr>
          <p:spPr>
            <a:xfrm>
              <a:off x="2428" y="2872"/>
              <a:ext cx="47" cy="48"/>
            </a:xfrm>
            <a:prstGeom prst="ellipse">
              <a:avLst/>
            </a:prstGeom>
            <a:solidFill>
              <a:schemeClr val="accent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44" name="Google Shape;544;p68"/>
            <p:cNvSpPr/>
            <p:nvPr/>
          </p:nvSpPr>
          <p:spPr>
            <a:xfrm>
              <a:off x="2332" y="2938"/>
              <a:ext cx="47" cy="49"/>
            </a:xfrm>
            <a:prstGeom prst="ellipse">
              <a:avLst/>
            </a:prstGeom>
            <a:solidFill>
              <a:schemeClr val="accent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45" name="Google Shape;545;p68"/>
            <p:cNvSpPr/>
            <p:nvPr/>
          </p:nvSpPr>
          <p:spPr>
            <a:xfrm>
              <a:off x="2692" y="2930"/>
              <a:ext cx="47" cy="49"/>
            </a:xfrm>
            <a:prstGeom prst="ellipse">
              <a:avLst/>
            </a:prstGeom>
            <a:solidFill>
              <a:schemeClr val="accent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46" name="Google Shape;546;p68"/>
            <p:cNvSpPr/>
            <p:nvPr/>
          </p:nvSpPr>
          <p:spPr>
            <a:xfrm>
              <a:off x="2612" y="3138"/>
              <a:ext cx="47" cy="49"/>
            </a:xfrm>
            <a:prstGeom prst="ellipse">
              <a:avLst/>
            </a:prstGeom>
            <a:solidFill>
              <a:schemeClr val="accent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47" name="Google Shape;547;p68"/>
            <p:cNvSpPr/>
            <p:nvPr/>
          </p:nvSpPr>
          <p:spPr>
            <a:xfrm>
              <a:off x="2468" y="3071"/>
              <a:ext cx="47" cy="49"/>
            </a:xfrm>
            <a:prstGeom prst="ellipse">
              <a:avLst/>
            </a:prstGeom>
            <a:solidFill>
              <a:schemeClr val="accent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48" name="Google Shape;548;p68"/>
            <p:cNvSpPr/>
            <p:nvPr/>
          </p:nvSpPr>
          <p:spPr>
            <a:xfrm>
              <a:off x="2588" y="2730"/>
              <a:ext cx="47" cy="49"/>
            </a:xfrm>
            <a:prstGeom prst="ellipse">
              <a:avLst/>
            </a:prstGeom>
            <a:solidFill>
              <a:schemeClr val="accent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49" name="Google Shape;549;p68"/>
            <p:cNvSpPr/>
            <p:nvPr/>
          </p:nvSpPr>
          <p:spPr>
            <a:xfrm>
              <a:off x="2964" y="2805"/>
              <a:ext cx="47" cy="49"/>
            </a:xfrm>
            <a:prstGeom prst="ellipse">
              <a:avLst/>
            </a:prstGeom>
            <a:solidFill>
              <a:schemeClr val="accent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50" name="Google Shape;550;p68"/>
            <p:cNvSpPr/>
            <p:nvPr/>
          </p:nvSpPr>
          <p:spPr>
            <a:xfrm>
              <a:off x="3204" y="2480"/>
              <a:ext cx="47" cy="49"/>
            </a:xfrm>
            <a:prstGeom prst="ellipse">
              <a:avLst/>
            </a:prstGeom>
            <a:solidFill>
              <a:schemeClr val="accent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51" name="Google Shape;551;p68"/>
            <p:cNvSpPr/>
            <p:nvPr/>
          </p:nvSpPr>
          <p:spPr>
            <a:xfrm>
              <a:off x="2236" y="3154"/>
              <a:ext cx="47" cy="49"/>
            </a:xfrm>
            <a:prstGeom prst="ellipse">
              <a:avLst/>
            </a:prstGeom>
            <a:solidFill>
              <a:schemeClr val="accent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52" name="Google Shape;552;p68"/>
            <p:cNvSpPr/>
            <p:nvPr/>
          </p:nvSpPr>
          <p:spPr>
            <a:xfrm>
              <a:off x="2756" y="2713"/>
              <a:ext cx="47" cy="49"/>
            </a:xfrm>
            <a:prstGeom prst="ellipse">
              <a:avLst/>
            </a:prstGeom>
            <a:solidFill>
              <a:schemeClr val="accent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53" name="Google Shape;553;p68"/>
            <p:cNvSpPr/>
            <p:nvPr/>
          </p:nvSpPr>
          <p:spPr>
            <a:xfrm>
              <a:off x="2932" y="2530"/>
              <a:ext cx="47" cy="49"/>
            </a:xfrm>
            <a:prstGeom prst="ellipse">
              <a:avLst/>
            </a:prstGeom>
            <a:solidFill>
              <a:schemeClr val="accent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54" name="Google Shape;554;p68"/>
            <p:cNvSpPr/>
            <p:nvPr/>
          </p:nvSpPr>
          <p:spPr>
            <a:xfrm>
              <a:off x="2452" y="2738"/>
              <a:ext cx="47" cy="49"/>
            </a:xfrm>
            <a:prstGeom prst="ellipse">
              <a:avLst/>
            </a:prstGeom>
            <a:solidFill>
              <a:schemeClr val="accent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55" name="Google Shape;555;p68"/>
            <p:cNvSpPr/>
            <p:nvPr/>
          </p:nvSpPr>
          <p:spPr>
            <a:xfrm>
              <a:off x="2836" y="2614"/>
              <a:ext cx="47" cy="48"/>
            </a:xfrm>
            <a:prstGeom prst="ellipse">
              <a:avLst/>
            </a:prstGeom>
            <a:solidFill>
              <a:schemeClr val="accent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56" name="Google Shape;556;p68"/>
            <p:cNvSpPr/>
            <p:nvPr/>
          </p:nvSpPr>
          <p:spPr>
            <a:xfrm>
              <a:off x="2908" y="2955"/>
              <a:ext cx="47" cy="49"/>
            </a:xfrm>
            <a:prstGeom prst="ellipse">
              <a:avLst/>
            </a:prstGeom>
            <a:solidFill>
              <a:schemeClr val="accent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57" name="Google Shape;557;p68"/>
            <p:cNvSpPr/>
            <p:nvPr/>
          </p:nvSpPr>
          <p:spPr>
            <a:xfrm>
              <a:off x="1928" y="2409"/>
              <a:ext cx="1457" cy="1006"/>
            </a:xfrm>
            <a:custGeom>
              <a:avLst/>
              <a:gdLst/>
              <a:ahLst/>
              <a:cxnLst/>
              <a:rect l="l" t="t" r="r" b="b"/>
              <a:pathLst>
                <a:path w="1457" h="968" extrusionOk="0">
                  <a:moveTo>
                    <a:pt x="4" y="796"/>
                  </a:moveTo>
                  <a:cubicBezTo>
                    <a:pt x="8" y="703"/>
                    <a:pt x="93" y="499"/>
                    <a:pt x="212" y="388"/>
                  </a:cubicBezTo>
                  <a:cubicBezTo>
                    <a:pt x="331" y="277"/>
                    <a:pt x="525" y="193"/>
                    <a:pt x="716" y="132"/>
                  </a:cubicBezTo>
                  <a:cubicBezTo>
                    <a:pt x="907" y="71"/>
                    <a:pt x="1255" y="0"/>
                    <a:pt x="1356" y="20"/>
                  </a:cubicBezTo>
                  <a:cubicBezTo>
                    <a:pt x="1457" y="40"/>
                    <a:pt x="1393" y="139"/>
                    <a:pt x="1324" y="252"/>
                  </a:cubicBezTo>
                  <a:cubicBezTo>
                    <a:pt x="1255" y="365"/>
                    <a:pt x="1129" y="584"/>
                    <a:pt x="940" y="700"/>
                  </a:cubicBezTo>
                  <a:cubicBezTo>
                    <a:pt x="751" y="816"/>
                    <a:pt x="344" y="928"/>
                    <a:pt x="188" y="948"/>
                  </a:cubicBezTo>
                  <a:cubicBezTo>
                    <a:pt x="32" y="968"/>
                    <a:pt x="0" y="889"/>
                    <a:pt x="4" y="796"/>
                  </a:cubicBezTo>
                  <a:close/>
                </a:path>
              </a:pathLst>
            </a:custGeom>
            <a:noFill/>
            <a:ln w="19050" cap="flat" cmpd="sng">
              <a:solidFill>
                <a:srgbClr val="FF0000"/>
              </a:solidFill>
              <a:prstDash val="dash"/>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58" name="Google Shape;558;p68"/>
            <p:cNvSpPr/>
            <p:nvPr/>
          </p:nvSpPr>
          <p:spPr>
            <a:xfrm>
              <a:off x="2124" y="3271"/>
              <a:ext cx="47" cy="49"/>
            </a:xfrm>
            <a:prstGeom prst="ellipse">
              <a:avLst/>
            </a:prstGeom>
            <a:solidFill>
              <a:schemeClr val="accent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59" name="Google Shape;559;p68"/>
            <p:cNvSpPr txBox="1"/>
            <p:nvPr/>
          </p:nvSpPr>
          <p:spPr>
            <a:xfrm>
              <a:off x="1497" y="1665"/>
              <a:ext cx="278" cy="222"/>
            </a:xfrm>
            <a:prstGeom prst="rect">
              <a:avLst/>
            </a:prstGeom>
            <a:no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r>
                <a:rPr lang="en-US" sz="2400" b="0">
                  <a:solidFill>
                    <a:schemeClr val="dk1"/>
                  </a:solidFill>
                  <a:latin typeface="Times New Roman"/>
                  <a:ea typeface="Times New Roman"/>
                  <a:cs typeface="Times New Roman"/>
                  <a:sym typeface="Times New Roman"/>
                </a:rPr>
                <a:t>x</a:t>
              </a:r>
              <a:r>
                <a:rPr lang="en-US" sz="2400" b="0" baseline="-25000">
                  <a:solidFill>
                    <a:schemeClr val="dk1"/>
                  </a:solidFill>
                  <a:latin typeface="Times New Roman"/>
                  <a:ea typeface="Times New Roman"/>
                  <a:cs typeface="Times New Roman"/>
                  <a:sym typeface="Times New Roman"/>
                </a:rPr>
                <a:t>2</a:t>
              </a:r>
              <a:endParaRPr/>
            </a:p>
          </p:txBody>
        </p:sp>
        <p:sp>
          <p:nvSpPr>
            <p:cNvPr id="560" name="Google Shape;560;p68"/>
            <p:cNvSpPr txBox="1"/>
            <p:nvPr/>
          </p:nvSpPr>
          <p:spPr>
            <a:xfrm>
              <a:off x="3455" y="3393"/>
              <a:ext cx="278" cy="222"/>
            </a:xfrm>
            <a:prstGeom prst="rect">
              <a:avLst/>
            </a:prstGeom>
            <a:no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r>
                <a:rPr lang="en-US" sz="2400" b="0">
                  <a:solidFill>
                    <a:schemeClr val="dk1"/>
                  </a:solidFill>
                  <a:latin typeface="Times New Roman"/>
                  <a:ea typeface="Times New Roman"/>
                  <a:cs typeface="Times New Roman"/>
                  <a:sym typeface="Times New Roman"/>
                </a:rPr>
                <a:t>x</a:t>
              </a:r>
              <a:r>
                <a:rPr lang="en-US" sz="2400" b="0" baseline="-25000">
                  <a:solidFill>
                    <a:schemeClr val="dk1"/>
                  </a:solidFill>
                  <a:latin typeface="Times New Roman"/>
                  <a:ea typeface="Times New Roman"/>
                  <a:cs typeface="Times New Roman"/>
                  <a:sym typeface="Times New Roman"/>
                </a:rPr>
                <a:t>1</a:t>
              </a:r>
              <a:endParaRPr/>
            </a:p>
          </p:txBody>
        </p:sp>
        <p:sp>
          <p:nvSpPr>
            <p:cNvPr id="561" name="Google Shape;561;p68"/>
            <p:cNvSpPr txBox="1"/>
            <p:nvPr/>
          </p:nvSpPr>
          <p:spPr>
            <a:xfrm>
              <a:off x="3503" y="2241"/>
              <a:ext cx="202" cy="222"/>
            </a:xfrm>
            <a:prstGeom prst="rect">
              <a:avLst/>
            </a:prstGeom>
            <a:no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r>
                <a:rPr lang="en-US" sz="2400" b="0">
                  <a:solidFill>
                    <a:schemeClr val="dk1"/>
                  </a:solidFill>
                  <a:latin typeface="Times New Roman"/>
                  <a:ea typeface="Times New Roman"/>
                  <a:cs typeface="Times New Roman"/>
                  <a:sym typeface="Times New Roman"/>
                </a:rPr>
                <a:t>e</a:t>
              </a:r>
              <a:endParaRPr sz="2400" b="0" baseline="-25000">
                <a:solidFill>
                  <a:schemeClr val="dk1"/>
                </a:solidFill>
                <a:latin typeface="Times New Roman"/>
                <a:ea typeface="Times New Roman"/>
                <a:cs typeface="Times New Roman"/>
                <a:sym typeface="Times New Roman"/>
              </a:endParaRPr>
            </a:p>
          </p:txBody>
        </p:sp>
      </p:gr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565"/>
        <p:cNvGrpSpPr/>
        <p:nvPr/>
      </p:nvGrpSpPr>
      <p:grpSpPr>
        <a:xfrm>
          <a:off x="0" y="0"/>
          <a:ext cx="0" cy="0"/>
          <a:chOff x="0" y="0"/>
          <a:chExt cx="0" cy="0"/>
        </a:xfrm>
      </p:grpSpPr>
      <p:pic>
        <p:nvPicPr>
          <p:cNvPr id="566" name="Google Shape;566;p69"/>
          <p:cNvPicPr preferRelativeResize="0"/>
          <p:nvPr/>
        </p:nvPicPr>
        <p:blipFill rotWithShape="1">
          <a:blip r:embed="rId3">
            <a:alphaModFix/>
          </a:blip>
          <a:srcRect/>
          <a:stretch/>
        </p:blipFill>
        <p:spPr>
          <a:xfrm>
            <a:off x="2590800" y="1371600"/>
            <a:ext cx="6097588" cy="4572000"/>
          </a:xfrm>
          <a:prstGeom prst="rect">
            <a:avLst/>
          </a:prstGeom>
          <a:noFill/>
          <a:ln>
            <a:noFill/>
          </a:ln>
        </p:spPr>
      </p:pic>
      <p:pic>
        <p:nvPicPr>
          <p:cNvPr id="567" name="Google Shape;567;p69"/>
          <p:cNvPicPr preferRelativeResize="0"/>
          <p:nvPr/>
        </p:nvPicPr>
        <p:blipFill rotWithShape="1">
          <a:blip r:embed="rId4">
            <a:alphaModFix/>
          </a:blip>
          <a:srcRect/>
          <a:stretch/>
        </p:blipFill>
        <p:spPr>
          <a:xfrm>
            <a:off x="2590800" y="1371600"/>
            <a:ext cx="6097588" cy="4572000"/>
          </a:xfrm>
          <a:prstGeom prst="rect">
            <a:avLst/>
          </a:prstGeom>
          <a:noFill/>
          <a:ln>
            <a:noFill/>
          </a:ln>
        </p:spPr>
      </p:pic>
      <p:pic>
        <p:nvPicPr>
          <p:cNvPr id="568" name="Google Shape;568;p69"/>
          <p:cNvPicPr preferRelativeResize="0"/>
          <p:nvPr/>
        </p:nvPicPr>
        <p:blipFill rotWithShape="1">
          <a:blip r:embed="rId5">
            <a:alphaModFix/>
          </a:blip>
          <a:srcRect/>
          <a:stretch/>
        </p:blipFill>
        <p:spPr>
          <a:xfrm>
            <a:off x="2590800" y="1371600"/>
            <a:ext cx="6097588" cy="4572000"/>
          </a:xfrm>
          <a:prstGeom prst="rect">
            <a:avLst/>
          </a:prstGeom>
          <a:noFill/>
          <a:ln>
            <a:noFill/>
          </a:ln>
        </p:spPr>
      </p:pic>
      <p:pic>
        <p:nvPicPr>
          <p:cNvPr id="569" name="Google Shape;569;p69"/>
          <p:cNvPicPr preferRelativeResize="0"/>
          <p:nvPr/>
        </p:nvPicPr>
        <p:blipFill rotWithShape="1">
          <a:blip r:embed="rId6">
            <a:alphaModFix/>
          </a:blip>
          <a:srcRect/>
          <a:stretch/>
        </p:blipFill>
        <p:spPr>
          <a:xfrm>
            <a:off x="2590800" y="1371600"/>
            <a:ext cx="6097588" cy="4572000"/>
          </a:xfrm>
          <a:prstGeom prst="rect">
            <a:avLst/>
          </a:prstGeom>
          <a:noFill/>
          <a:ln>
            <a:noFill/>
          </a:ln>
        </p:spPr>
      </p:pic>
      <p:pic>
        <p:nvPicPr>
          <p:cNvPr id="570" name="Google Shape;570;p69"/>
          <p:cNvPicPr preferRelativeResize="0"/>
          <p:nvPr/>
        </p:nvPicPr>
        <p:blipFill rotWithShape="1">
          <a:blip r:embed="rId7">
            <a:alphaModFix/>
          </a:blip>
          <a:srcRect/>
          <a:stretch/>
        </p:blipFill>
        <p:spPr>
          <a:xfrm>
            <a:off x="2590800" y="1371600"/>
            <a:ext cx="6097588" cy="4572000"/>
          </a:xfrm>
          <a:prstGeom prst="rect">
            <a:avLst/>
          </a:prstGeom>
          <a:noFill/>
          <a:ln>
            <a:noFill/>
          </a:ln>
        </p:spPr>
      </p:pic>
      <p:sp>
        <p:nvSpPr>
          <p:cNvPr id="571" name="Google Shape;571;p6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C00000"/>
              </a:buClr>
              <a:buSzPts val="4400"/>
              <a:buFont typeface="Times New Roman"/>
              <a:buNone/>
            </a:pPr>
            <a:r>
              <a:rPr lang="en-US"/>
              <a:t>Dimensionality Reduction: PCA</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6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6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1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C00000"/>
              </a:buClr>
              <a:buSzPts val="4400"/>
              <a:buFont typeface="Times New Roman"/>
              <a:buNone/>
            </a:pPr>
            <a:r>
              <a:rPr lang="en-US"/>
              <a:t>Types of data sets </a:t>
            </a:r>
            <a:endParaRPr/>
          </a:p>
        </p:txBody>
      </p:sp>
      <p:sp>
        <p:nvSpPr>
          <p:cNvPr id="172" name="Google Shape;172;p19"/>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fontScale="92500" lnSpcReduction="10000"/>
          </a:bodyPr>
          <a:lstStyle/>
          <a:p>
            <a:pPr marL="285750" lvl="0" indent="-285750" algn="l" rtl="0">
              <a:lnSpc>
                <a:spcPct val="90000"/>
              </a:lnSpc>
              <a:spcBef>
                <a:spcPts val="0"/>
              </a:spcBef>
              <a:spcAft>
                <a:spcPts val="0"/>
              </a:spcAft>
              <a:buClr>
                <a:schemeClr val="dk1"/>
              </a:buClr>
              <a:buSzPct val="100000"/>
              <a:buChar char="•"/>
            </a:pPr>
            <a:r>
              <a:rPr lang="en-US" sz="2600"/>
              <a:t>Record</a:t>
            </a:r>
            <a:endParaRPr/>
          </a:p>
          <a:p>
            <a:pPr marL="685800" lvl="1" indent="-228600" algn="l" rtl="0">
              <a:lnSpc>
                <a:spcPct val="90000"/>
              </a:lnSpc>
              <a:spcBef>
                <a:spcPts val="500"/>
              </a:spcBef>
              <a:spcAft>
                <a:spcPts val="0"/>
              </a:spcAft>
              <a:buClr>
                <a:schemeClr val="dk1"/>
              </a:buClr>
              <a:buSzPct val="100000"/>
              <a:buChar char="•"/>
            </a:pPr>
            <a:r>
              <a:rPr lang="en-US"/>
              <a:t>Data Matrix</a:t>
            </a:r>
            <a:endParaRPr/>
          </a:p>
          <a:p>
            <a:pPr marL="685800" lvl="1" indent="-228600" algn="l" rtl="0">
              <a:lnSpc>
                <a:spcPct val="90000"/>
              </a:lnSpc>
              <a:spcBef>
                <a:spcPts val="500"/>
              </a:spcBef>
              <a:spcAft>
                <a:spcPts val="0"/>
              </a:spcAft>
              <a:buClr>
                <a:schemeClr val="dk1"/>
              </a:buClr>
              <a:buSzPct val="100000"/>
              <a:buChar char="•"/>
            </a:pPr>
            <a:r>
              <a:rPr lang="en-US"/>
              <a:t>Document Data</a:t>
            </a:r>
            <a:endParaRPr/>
          </a:p>
          <a:p>
            <a:pPr marL="685800" lvl="1" indent="-228600" algn="l" rtl="0">
              <a:lnSpc>
                <a:spcPct val="90000"/>
              </a:lnSpc>
              <a:spcBef>
                <a:spcPts val="500"/>
              </a:spcBef>
              <a:spcAft>
                <a:spcPts val="0"/>
              </a:spcAft>
              <a:buClr>
                <a:schemeClr val="dk1"/>
              </a:buClr>
              <a:buSzPct val="100000"/>
              <a:buChar char="•"/>
            </a:pPr>
            <a:r>
              <a:rPr lang="en-US"/>
              <a:t>Transaction Data</a:t>
            </a:r>
            <a:endParaRPr/>
          </a:p>
          <a:p>
            <a:pPr marL="285750" lvl="0" indent="-285750" algn="l" rtl="0">
              <a:lnSpc>
                <a:spcPct val="90000"/>
              </a:lnSpc>
              <a:spcBef>
                <a:spcPts val="1000"/>
              </a:spcBef>
              <a:spcAft>
                <a:spcPts val="0"/>
              </a:spcAft>
              <a:buClr>
                <a:schemeClr val="dk1"/>
              </a:buClr>
              <a:buSzPct val="100000"/>
              <a:buChar char="•"/>
            </a:pPr>
            <a:r>
              <a:rPr lang="en-US" sz="2600"/>
              <a:t>Graph</a:t>
            </a:r>
            <a:endParaRPr/>
          </a:p>
          <a:p>
            <a:pPr marL="685800" lvl="1" indent="-228600" algn="l" rtl="0">
              <a:lnSpc>
                <a:spcPct val="90000"/>
              </a:lnSpc>
              <a:spcBef>
                <a:spcPts val="500"/>
              </a:spcBef>
              <a:spcAft>
                <a:spcPts val="0"/>
              </a:spcAft>
              <a:buClr>
                <a:schemeClr val="dk1"/>
              </a:buClr>
              <a:buSzPct val="100000"/>
              <a:buChar char="•"/>
            </a:pPr>
            <a:r>
              <a:rPr lang="en-US"/>
              <a:t>World Wide Web</a:t>
            </a:r>
            <a:endParaRPr/>
          </a:p>
          <a:p>
            <a:pPr marL="685800" lvl="1" indent="-228600" algn="l" rtl="0">
              <a:lnSpc>
                <a:spcPct val="90000"/>
              </a:lnSpc>
              <a:spcBef>
                <a:spcPts val="500"/>
              </a:spcBef>
              <a:spcAft>
                <a:spcPts val="0"/>
              </a:spcAft>
              <a:buClr>
                <a:schemeClr val="dk1"/>
              </a:buClr>
              <a:buSzPct val="100000"/>
              <a:buChar char="•"/>
            </a:pPr>
            <a:r>
              <a:rPr lang="en-US"/>
              <a:t>Molecular Structures</a:t>
            </a:r>
            <a:endParaRPr/>
          </a:p>
          <a:p>
            <a:pPr marL="285750" lvl="0" indent="-285750" algn="l" rtl="0">
              <a:lnSpc>
                <a:spcPct val="90000"/>
              </a:lnSpc>
              <a:spcBef>
                <a:spcPts val="1000"/>
              </a:spcBef>
              <a:spcAft>
                <a:spcPts val="0"/>
              </a:spcAft>
              <a:buClr>
                <a:schemeClr val="dk1"/>
              </a:buClr>
              <a:buSzPct val="100000"/>
              <a:buChar char="•"/>
            </a:pPr>
            <a:r>
              <a:rPr lang="en-US" sz="2600"/>
              <a:t>Ordered</a:t>
            </a:r>
            <a:endParaRPr/>
          </a:p>
          <a:p>
            <a:pPr marL="685800" lvl="1" indent="-228600" algn="l" rtl="0">
              <a:lnSpc>
                <a:spcPct val="90000"/>
              </a:lnSpc>
              <a:spcBef>
                <a:spcPts val="500"/>
              </a:spcBef>
              <a:spcAft>
                <a:spcPts val="0"/>
              </a:spcAft>
              <a:buClr>
                <a:schemeClr val="dk1"/>
              </a:buClr>
              <a:buSzPct val="100000"/>
              <a:buChar char="•"/>
            </a:pPr>
            <a:r>
              <a:rPr lang="en-US"/>
              <a:t>Spatial Data</a:t>
            </a:r>
            <a:endParaRPr/>
          </a:p>
          <a:p>
            <a:pPr marL="685800" lvl="1" indent="-228600" algn="l" rtl="0">
              <a:lnSpc>
                <a:spcPct val="90000"/>
              </a:lnSpc>
              <a:spcBef>
                <a:spcPts val="500"/>
              </a:spcBef>
              <a:spcAft>
                <a:spcPts val="0"/>
              </a:spcAft>
              <a:buClr>
                <a:schemeClr val="dk1"/>
              </a:buClr>
              <a:buSzPct val="100000"/>
              <a:buChar char="•"/>
            </a:pPr>
            <a:r>
              <a:rPr lang="en-US"/>
              <a:t>Temporal Data</a:t>
            </a:r>
            <a:endParaRPr/>
          </a:p>
          <a:p>
            <a:pPr marL="685800" lvl="1" indent="-228600" algn="l" rtl="0">
              <a:lnSpc>
                <a:spcPct val="90000"/>
              </a:lnSpc>
              <a:spcBef>
                <a:spcPts val="500"/>
              </a:spcBef>
              <a:spcAft>
                <a:spcPts val="0"/>
              </a:spcAft>
              <a:buClr>
                <a:schemeClr val="dk1"/>
              </a:buClr>
              <a:buSzPct val="100000"/>
              <a:buChar char="•"/>
            </a:pPr>
            <a:r>
              <a:rPr lang="en-US"/>
              <a:t>Sequential Data</a:t>
            </a:r>
            <a:endParaRPr/>
          </a:p>
          <a:p>
            <a:pPr marL="685800" lvl="1" indent="-228600" algn="l" rtl="0">
              <a:lnSpc>
                <a:spcPct val="90000"/>
              </a:lnSpc>
              <a:spcBef>
                <a:spcPts val="500"/>
              </a:spcBef>
              <a:spcAft>
                <a:spcPts val="0"/>
              </a:spcAft>
              <a:buClr>
                <a:schemeClr val="dk1"/>
              </a:buClr>
              <a:buSzPct val="100000"/>
              <a:buChar char="•"/>
            </a:pPr>
            <a:r>
              <a:rPr lang="en-US"/>
              <a:t>Genetic Sequence Data</a:t>
            </a:r>
            <a:endParaRPr/>
          </a:p>
          <a:p>
            <a:pPr marL="685800" lvl="1" indent="-228600" algn="l" rtl="0">
              <a:lnSpc>
                <a:spcPct val="95000"/>
              </a:lnSpc>
              <a:spcBef>
                <a:spcPts val="444"/>
              </a:spcBef>
              <a:spcAft>
                <a:spcPts val="0"/>
              </a:spcAft>
              <a:buClr>
                <a:schemeClr val="dk1"/>
              </a:buClr>
              <a:buSzPct val="100000"/>
              <a:buFont typeface="Arial"/>
              <a:buNone/>
            </a:pPr>
            <a:endParaRPr b="1">
              <a:latin typeface="Times New Roman"/>
              <a:ea typeface="Times New Roman"/>
              <a:cs typeface="Times New Roman"/>
              <a:sym typeface="Times New Roman"/>
            </a:endParaRPr>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575"/>
        <p:cNvGrpSpPr/>
        <p:nvPr/>
      </p:nvGrpSpPr>
      <p:grpSpPr>
        <a:xfrm>
          <a:off x="0" y="0"/>
          <a:ext cx="0" cy="0"/>
          <a:chOff x="0" y="0"/>
          <a:chExt cx="0" cy="0"/>
        </a:xfrm>
      </p:grpSpPr>
      <p:sp>
        <p:nvSpPr>
          <p:cNvPr id="576" name="Google Shape;576;p7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C00000"/>
              </a:buClr>
              <a:buSzPts val="4400"/>
              <a:buFont typeface="Times New Roman"/>
              <a:buNone/>
            </a:pPr>
            <a:r>
              <a:rPr lang="en-US"/>
              <a:t>Feature Subset Selection</a:t>
            </a:r>
            <a:endParaRPr/>
          </a:p>
        </p:txBody>
      </p:sp>
      <p:sp>
        <p:nvSpPr>
          <p:cNvPr id="577" name="Google Shape;577;p70"/>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a:t>Another way to reduce dimensionality of data</a:t>
            </a:r>
            <a:endParaRPr/>
          </a:p>
          <a:p>
            <a:pPr marL="228600" lvl="0" indent="-228600" algn="l" rtl="0">
              <a:lnSpc>
                <a:spcPct val="90000"/>
              </a:lnSpc>
              <a:spcBef>
                <a:spcPts val="1000"/>
              </a:spcBef>
              <a:spcAft>
                <a:spcPts val="0"/>
              </a:spcAft>
              <a:buClr>
                <a:schemeClr val="dk1"/>
              </a:buClr>
              <a:buSzPts val="2800"/>
              <a:buChar char="•"/>
            </a:pPr>
            <a:r>
              <a:rPr lang="en-US"/>
              <a:t>Redundant features </a:t>
            </a:r>
            <a:endParaRPr/>
          </a:p>
          <a:p>
            <a:pPr marL="685800" lvl="1" indent="-228600" algn="l" rtl="0">
              <a:lnSpc>
                <a:spcPct val="90000"/>
              </a:lnSpc>
              <a:spcBef>
                <a:spcPts val="500"/>
              </a:spcBef>
              <a:spcAft>
                <a:spcPts val="0"/>
              </a:spcAft>
              <a:buClr>
                <a:schemeClr val="dk1"/>
              </a:buClr>
              <a:buSzPts val="2400"/>
              <a:buChar char="•"/>
            </a:pPr>
            <a:r>
              <a:rPr lang="en-US"/>
              <a:t>Duplicate much or all of the information contained in one or more other attributes</a:t>
            </a:r>
            <a:endParaRPr/>
          </a:p>
          <a:p>
            <a:pPr marL="685800" lvl="1" indent="-228600" algn="l" rtl="0">
              <a:lnSpc>
                <a:spcPct val="90000"/>
              </a:lnSpc>
              <a:spcBef>
                <a:spcPts val="500"/>
              </a:spcBef>
              <a:spcAft>
                <a:spcPts val="0"/>
              </a:spcAft>
              <a:buClr>
                <a:schemeClr val="dk1"/>
              </a:buClr>
              <a:buSzPts val="2400"/>
              <a:buChar char="•"/>
            </a:pPr>
            <a:r>
              <a:rPr lang="en-US"/>
              <a:t>Example: purchase price of a product and the amount of sales tax paid</a:t>
            </a:r>
            <a:endParaRPr/>
          </a:p>
          <a:p>
            <a:pPr marL="228600" lvl="0" indent="-228600" algn="l" rtl="0">
              <a:lnSpc>
                <a:spcPct val="90000"/>
              </a:lnSpc>
              <a:spcBef>
                <a:spcPts val="1000"/>
              </a:spcBef>
              <a:spcAft>
                <a:spcPts val="0"/>
              </a:spcAft>
              <a:buClr>
                <a:schemeClr val="dk1"/>
              </a:buClr>
              <a:buSzPts val="2800"/>
              <a:buChar char="•"/>
            </a:pPr>
            <a:r>
              <a:rPr lang="en-US"/>
              <a:t>Irrelevant features</a:t>
            </a:r>
            <a:endParaRPr/>
          </a:p>
          <a:p>
            <a:pPr marL="685800" lvl="1" indent="-228600" algn="l" rtl="0">
              <a:lnSpc>
                <a:spcPct val="90000"/>
              </a:lnSpc>
              <a:spcBef>
                <a:spcPts val="500"/>
              </a:spcBef>
              <a:spcAft>
                <a:spcPts val="0"/>
              </a:spcAft>
              <a:buClr>
                <a:schemeClr val="dk1"/>
              </a:buClr>
              <a:buSzPts val="2400"/>
              <a:buChar char="•"/>
            </a:pPr>
            <a:r>
              <a:rPr lang="en-US"/>
              <a:t>Contain no information that is useful for the data mining task at hand</a:t>
            </a:r>
            <a:endParaRPr/>
          </a:p>
          <a:p>
            <a:pPr marL="685800" lvl="1" indent="-228600" algn="l" rtl="0">
              <a:lnSpc>
                <a:spcPct val="90000"/>
              </a:lnSpc>
              <a:spcBef>
                <a:spcPts val="500"/>
              </a:spcBef>
              <a:spcAft>
                <a:spcPts val="0"/>
              </a:spcAft>
              <a:buClr>
                <a:schemeClr val="dk1"/>
              </a:buClr>
              <a:buSzPts val="2400"/>
              <a:buChar char="•"/>
            </a:pPr>
            <a:r>
              <a:rPr lang="en-US"/>
              <a:t>Example: students' ID is often irrelevant to the task of predicting students' GPA</a:t>
            </a:r>
            <a:endParaRPr/>
          </a:p>
          <a:p>
            <a:pPr marL="228600" lvl="0" indent="-228600" algn="l" rtl="0">
              <a:lnSpc>
                <a:spcPct val="90000"/>
              </a:lnSpc>
              <a:spcBef>
                <a:spcPts val="1000"/>
              </a:spcBef>
              <a:spcAft>
                <a:spcPts val="0"/>
              </a:spcAft>
              <a:buClr>
                <a:schemeClr val="dk1"/>
              </a:buClr>
              <a:buSzPts val="2800"/>
              <a:buChar char="•"/>
            </a:pPr>
            <a:r>
              <a:rPr lang="en-US"/>
              <a:t>Many techniques developed, especially for classification</a:t>
            </a:r>
            <a:endParaRPr/>
          </a:p>
        </p:txBody>
      </p:sp>
      <p:sp>
        <p:nvSpPr>
          <p:cNvPr id="578" name="Google Shape;578;p70"/>
          <p:cNvSpPr txBox="1"/>
          <p:nvPr/>
        </p:nvSpPr>
        <p:spPr>
          <a:xfrm>
            <a:off x="3200400" y="3657600"/>
            <a:ext cx="1600200" cy="304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400" b="1">
              <a:solidFill>
                <a:schemeClr val="dk1"/>
              </a:solidFill>
              <a:latin typeface="Arial"/>
              <a:ea typeface="Arial"/>
              <a:cs typeface="Arial"/>
              <a:sym typeface="Arial"/>
            </a:endParaRPr>
          </a:p>
        </p:txBody>
      </p:sp>
      <p:sp>
        <p:nvSpPr>
          <p:cNvPr id="579" name="Google Shape;579;p70"/>
          <p:cNvSpPr/>
          <p:nvPr/>
        </p:nvSpPr>
        <p:spPr>
          <a:xfrm>
            <a:off x="3241675" y="5984875"/>
            <a:ext cx="184150" cy="30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583"/>
        <p:cNvGrpSpPr/>
        <p:nvPr/>
      </p:nvGrpSpPr>
      <p:grpSpPr>
        <a:xfrm>
          <a:off x="0" y="0"/>
          <a:ext cx="0" cy="0"/>
          <a:chOff x="0" y="0"/>
          <a:chExt cx="0" cy="0"/>
        </a:xfrm>
      </p:grpSpPr>
      <p:sp>
        <p:nvSpPr>
          <p:cNvPr id="584" name="Google Shape;584;p7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C00000"/>
              </a:buClr>
              <a:buSzPts val="4400"/>
              <a:buFont typeface="Times New Roman"/>
              <a:buNone/>
            </a:pPr>
            <a:r>
              <a:rPr lang="en-US"/>
              <a:t>Feature Creation</a:t>
            </a:r>
            <a:endParaRPr/>
          </a:p>
        </p:txBody>
      </p:sp>
      <p:sp>
        <p:nvSpPr>
          <p:cNvPr id="585" name="Google Shape;585;p7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a:t>Create new attributes that can capture the important information in a data set much more efficiently than the original attributes</a:t>
            </a:r>
            <a:endParaRPr/>
          </a:p>
          <a:p>
            <a:pPr marL="2057400" lvl="4" indent="-114300" algn="l" rtl="0">
              <a:lnSpc>
                <a:spcPct val="90000"/>
              </a:lnSpc>
              <a:spcBef>
                <a:spcPts val="500"/>
              </a:spcBef>
              <a:spcAft>
                <a:spcPts val="0"/>
              </a:spcAft>
              <a:buClr>
                <a:schemeClr val="dk1"/>
              </a:buClr>
              <a:buSzPts val="1800"/>
              <a:buNone/>
            </a:pPr>
            <a:endParaRPr/>
          </a:p>
          <a:p>
            <a:pPr marL="228600" lvl="0" indent="-228600" algn="l" rtl="0">
              <a:lnSpc>
                <a:spcPct val="90000"/>
              </a:lnSpc>
              <a:spcBef>
                <a:spcPts val="1000"/>
              </a:spcBef>
              <a:spcAft>
                <a:spcPts val="0"/>
              </a:spcAft>
              <a:buClr>
                <a:schemeClr val="dk1"/>
              </a:buClr>
              <a:buSzPts val="2800"/>
              <a:buChar char="•"/>
            </a:pPr>
            <a:r>
              <a:rPr lang="en-US"/>
              <a:t>Three general methodologies:</a:t>
            </a:r>
            <a:endParaRPr/>
          </a:p>
          <a:p>
            <a:pPr marL="685800" lvl="1" indent="-228600" algn="l" rtl="0">
              <a:lnSpc>
                <a:spcPct val="90000"/>
              </a:lnSpc>
              <a:spcBef>
                <a:spcPts val="500"/>
              </a:spcBef>
              <a:spcAft>
                <a:spcPts val="0"/>
              </a:spcAft>
              <a:buClr>
                <a:schemeClr val="dk1"/>
              </a:buClr>
              <a:buSzPts val="2400"/>
              <a:buChar char="•"/>
            </a:pPr>
            <a:r>
              <a:rPr lang="en-US"/>
              <a:t>Feature extraction</a:t>
            </a:r>
            <a:endParaRPr/>
          </a:p>
          <a:p>
            <a:pPr marL="1147763" lvl="2" indent="-233362" algn="l" rtl="0">
              <a:lnSpc>
                <a:spcPct val="90000"/>
              </a:lnSpc>
              <a:spcBef>
                <a:spcPts val="500"/>
              </a:spcBef>
              <a:spcAft>
                <a:spcPts val="0"/>
              </a:spcAft>
              <a:buClr>
                <a:schemeClr val="dk1"/>
              </a:buClr>
              <a:buSzPts val="2400"/>
              <a:buChar char="•"/>
            </a:pPr>
            <a:r>
              <a:rPr lang="en-US" sz="2400"/>
              <a:t> </a:t>
            </a:r>
            <a:r>
              <a:rPr lang="en-US" sz="2200"/>
              <a:t>Example: extracting edges from images</a:t>
            </a:r>
            <a:endParaRPr/>
          </a:p>
          <a:p>
            <a:pPr marL="685800" lvl="1" indent="-228600" algn="l" rtl="0">
              <a:lnSpc>
                <a:spcPct val="90000"/>
              </a:lnSpc>
              <a:spcBef>
                <a:spcPts val="500"/>
              </a:spcBef>
              <a:spcAft>
                <a:spcPts val="0"/>
              </a:spcAft>
              <a:buClr>
                <a:schemeClr val="dk1"/>
              </a:buClr>
              <a:buSzPts val="2400"/>
              <a:buChar char="•"/>
            </a:pPr>
            <a:r>
              <a:rPr lang="en-US"/>
              <a:t>Feature construction</a:t>
            </a:r>
            <a:endParaRPr/>
          </a:p>
          <a:p>
            <a:pPr marL="1147763" lvl="2" indent="-233362" algn="l" rtl="0">
              <a:lnSpc>
                <a:spcPct val="90000"/>
              </a:lnSpc>
              <a:spcBef>
                <a:spcPts val="500"/>
              </a:spcBef>
              <a:spcAft>
                <a:spcPts val="0"/>
              </a:spcAft>
              <a:buClr>
                <a:schemeClr val="dk1"/>
              </a:buClr>
              <a:buSzPts val="2200"/>
              <a:buChar char="•"/>
            </a:pPr>
            <a:r>
              <a:rPr lang="en-US" sz="2200"/>
              <a:t> Example: dividing mass by volume to get density</a:t>
            </a:r>
            <a:r>
              <a:rPr lang="en-US" sz="2400"/>
              <a:t> </a:t>
            </a:r>
            <a:endParaRPr/>
          </a:p>
          <a:p>
            <a:pPr marL="685800" lvl="1" indent="-228600" algn="l" rtl="0">
              <a:lnSpc>
                <a:spcPct val="90000"/>
              </a:lnSpc>
              <a:spcBef>
                <a:spcPts val="500"/>
              </a:spcBef>
              <a:spcAft>
                <a:spcPts val="0"/>
              </a:spcAft>
              <a:buClr>
                <a:schemeClr val="dk1"/>
              </a:buClr>
              <a:buSzPts val="2400"/>
              <a:buChar char="•"/>
            </a:pPr>
            <a:r>
              <a:rPr lang="en-US"/>
              <a:t>Mapping data to new space</a:t>
            </a:r>
            <a:endParaRPr/>
          </a:p>
          <a:p>
            <a:pPr marL="1147763" lvl="2" indent="-233362" algn="l" rtl="0">
              <a:lnSpc>
                <a:spcPct val="90000"/>
              </a:lnSpc>
              <a:spcBef>
                <a:spcPts val="500"/>
              </a:spcBef>
              <a:spcAft>
                <a:spcPts val="0"/>
              </a:spcAft>
              <a:buClr>
                <a:schemeClr val="dk1"/>
              </a:buClr>
              <a:buSzPts val="2200"/>
              <a:buChar char="•"/>
            </a:pPr>
            <a:r>
              <a:rPr lang="en-US" sz="2200"/>
              <a:t> Example: Fourier and wavelet analysis </a:t>
            </a:r>
            <a:endParaRPr/>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589"/>
        <p:cNvGrpSpPr/>
        <p:nvPr/>
      </p:nvGrpSpPr>
      <p:grpSpPr>
        <a:xfrm>
          <a:off x="0" y="0"/>
          <a:ext cx="0" cy="0"/>
          <a:chOff x="0" y="0"/>
          <a:chExt cx="0" cy="0"/>
        </a:xfrm>
      </p:grpSpPr>
      <p:sp>
        <p:nvSpPr>
          <p:cNvPr id="590" name="Google Shape;590;p72"/>
          <p:cNvSpPr txBox="1">
            <a:spLocks noGrp="1"/>
          </p:cNvSpPr>
          <p:nvPr>
            <p:ph type="title"/>
          </p:nvPr>
        </p:nvSpPr>
        <p:spPr>
          <a:xfrm>
            <a:off x="1752600" y="0"/>
            <a:ext cx="8585200" cy="685800"/>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rgbClr val="C00000"/>
              </a:buClr>
              <a:buSzPct val="100000"/>
              <a:buFont typeface="Times New Roman"/>
              <a:buNone/>
            </a:pPr>
            <a:r>
              <a:rPr lang="en-US"/>
              <a:t>Mapping Data to a New Space</a:t>
            </a:r>
            <a:endParaRPr/>
          </a:p>
        </p:txBody>
      </p:sp>
      <p:sp>
        <p:nvSpPr>
          <p:cNvPr id="591" name="Google Shape;591;p72"/>
          <p:cNvSpPr txBox="1">
            <a:spLocks noGrp="1"/>
          </p:cNvSpPr>
          <p:nvPr>
            <p:ph type="body" idx="1"/>
          </p:nvPr>
        </p:nvSpPr>
        <p:spPr>
          <a:xfrm>
            <a:off x="1670050" y="990600"/>
            <a:ext cx="8394700" cy="5029200"/>
          </a:xfrm>
          <a:prstGeom prst="rect">
            <a:avLst/>
          </a:prstGeom>
          <a:noFill/>
          <a:ln>
            <a:noFill/>
          </a:ln>
        </p:spPr>
        <p:txBody>
          <a:bodyPr spcFirstLastPara="1" wrap="square" lIns="91425" tIns="45700" rIns="91425" bIns="45700" anchor="t" anchorCtr="0">
            <a:normAutofit/>
          </a:bodyPr>
          <a:lstStyle/>
          <a:p>
            <a:pPr marL="285750" lvl="0" indent="-107950" algn="just" rtl="0">
              <a:lnSpc>
                <a:spcPct val="95000"/>
              </a:lnSpc>
              <a:spcBef>
                <a:spcPts val="0"/>
              </a:spcBef>
              <a:spcAft>
                <a:spcPts val="0"/>
              </a:spcAft>
              <a:buClr>
                <a:schemeClr val="dk1"/>
              </a:buClr>
              <a:buSzPts val="2800"/>
              <a:buNone/>
            </a:pPr>
            <a:endParaRPr b="1">
              <a:latin typeface="Times New Roman"/>
              <a:ea typeface="Times New Roman"/>
              <a:cs typeface="Times New Roman"/>
              <a:sym typeface="Times New Roman"/>
            </a:endParaRPr>
          </a:p>
          <a:p>
            <a:pPr marL="285750" lvl="0" indent="-107950" algn="just" rtl="0">
              <a:lnSpc>
                <a:spcPct val="95000"/>
              </a:lnSpc>
              <a:spcBef>
                <a:spcPts val="560"/>
              </a:spcBef>
              <a:spcAft>
                <a:spcPts val="0"/>
              </a:spcAft>
              <a:buClr>
                <a:schemeClr val="dk1"/>
              </a:buClr>
              <a:buSzPts val="2800"/>
              <a:buNone/>
            </a:pPr>
            <a:endParaRPr b="1">
              <a:latin typeface="Times New Roman"/>
              <a:ea typeface="Times New Roman"/>
              <a:cs typeface="Times New Roman"/>
              <a:sym typeface="Times New Roman"/>
            </a:endParaRPr>
          </a:p>
        </p:txBody>
      </p:sp>
      <p:sp>
        <p:nvSpPr>
          <p:cNvPr id="592" name="Google Shape;592;p72"/>
          <p:cNvSpPr txBox="1"/>
          <p:nvPr/>
        </p:nvSpPr>
        <p:spPr>
          <a:xfrm>
            <a:off x="3200400" y="3657600"/>
            <a:ext cx="1600200" cy="304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400" b="1">
              <a:solidFill>
                <a:schemeClr val="dk1"/>
              </a:solidFill>
              <a:latin typeface="Arial"/>
              <a:ea typeface="Arial"/>
              <a:cs typeface="Arial"/>
              <a:sym typeface="Arial"/>
            </a:endParaRPr>
          </a:p>
        </p:txBody>
      </p:sp>
      <p:sp>
        <p:nvSpPr>
          <p:cNvPr id="593" name="Google Shape;593;p72"/>
          <p:cNvSpPr/>
          <p:nvPr/>
        </p:nvSpPr>
        <p:spPr>
          <a:xfrm>
            <a:off x="3241675" y="5984875"/>
            <a:ext cx="184150" cy="30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594" name="Google Shape;594;p72"/>
          <p:cNvPicPr preferRelativeResize="0"/>
          <p:nvPr/>
        </p:nvPicPr>
        <p:blipFill rotWithShape="1">
          <a:blip r:embed="rId3">
            <a:alphaModFix/>
          </a:blip>
          <a:srcRect r="8214"/>
          <a:stretch/>
        </p:blipFill>
        <p:spPr>
          <a:xfrm>
            <a:off x="5943600" y="1524001"/>
            <a:ext cx="4699000" cy="3838575"/>
          </a:xfrm>
          <a:prstGeom prst="rect">
            <a:avLst/>
          </a:prstGeom>
          <a:noFill/>
          <a:ln>
            <a:noFill/>
          </a:ln>
        </p:spPr>
      </p:pic>
      <p:pic>
        <p:nvPicPr>
          <p:cNvPr id="595" name="Google Shape;595;p72"/>
          <p:cNvPicPr preferRelativeResize="0"/>
          <p:nvPr/>
        </p:nvPicPr>
        <p:blipFill rotWithShape="1">
          <a:blip r:embed="rId4">
            <a:alphaModFix/>
          </a:blip>
          <a:srcRect l="8392" r="6249"/>
          <a:stretch/>
        </p:blipFill>
        <p:spPr>
          <a:xfrm>
            <a:off x="1600201" y="1366838"/>
            <a:ext cx="4689475" cy="4119562"/>
          </a:xfrm>
          <a:prstGeom prst="rect">
            <a:avLst/>
          </a:prstGeom>
          <a:noFill/>
          <a:ln>
            <a:noFill/>
          </a:ln>
        </p:spPr>
      </p:pic>
      <p:sp>
        <p:nvSpPr>
          <p:cNvPr id="596" name="Google Shape;596;p72"/>
          <p:cNvSpPr txBox="1"/>
          <p:nvPr/>
        </p:nvSpPr>
        <p:spPr>
          <a:xfrm>
            <a:off x="2438400" y="5715000"/>
            <a:ext cx="3886200" cy="42703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200" b="1">
                <a:solidFill>
                  <a:schemeClr val="dk1"/>
                </a:solidFill>
                <a:latin typeface="Arial"/>
                <a:ea typeface="Arial"/>
                <a:cs typeface="Arial"/>
                <a:sym typeface="Arial"/>
              </a:rPr>
              <a:t>Two Sine Waves + Noise</a:t>
            </a:r>
            <a:endParaRPr/>
          </a:p>
        </p:txBody>
      </p:sp>
      <p:sp>
        <p:nvSpPr>
          <p:cNvPr id="597" name="Google Shape;597;p72"/>
          <p:cNvSpPr txBox="1"/>
          <p:nvPr/>
        </p:nvSpPr>
        <p:spPr>
          <a:xfrm>
            <a:off x="7391400" y="5715000"/>
            <a:ext cx="2514600" cy="42703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200" b="1">
                <a:solidFill>
                  <a:schemeClr val="dk1"/>
                </a:solidFill>
                <a:latin typeface="Arial"/>
                <a:ea typeface="Arial"/>
                <a:cs typeface="Arial"/>
                <a:sym typeface="Arial"/>
              </a:rPr>
              <a:t>Frequency</a:t>
            </a:r>
            <a:endParaRPr/>
          </a:p>
        </p:txBody>
      </p:sp>
      <p:sp>
        <p:nvSpPr>
          <p:cNvPr id="598" name="Google Shape;598;p72"/>
          <p:cNvSpPr/>
          <p:nvPr/>
        </p:nvSpPr>
        <p:spPr>
          <a:xfrm>
            <a:off x="1822450" y="1143000"/>
            <a:ext cx="8394700" cy="5029200"/>
          </a:xfrm>
          <a:prstGeom prst="rect">
            <a:avLst/>
          </a:prstGeom>
          <a:noFill/>
          <a:ln>
            <a:noFill/>
          </a:ln>
        </p:spPr>
        <p:txBody>
          <a:bodyPr spcFirstLastPara="1" wrap="square" lIns="90475" tIns="44450" rIns="90475" bIns="44450" anchor="t" anchorCtr="0">
            <a:noAutofit/>
          </a:bodyPr>
          <a:lstStyle/>
          <a:p>
            <a:pPr marL="285750" marR="0" lvl="0" indent="-285750" algn="just" rtl="0">
              <a:lnSpc>
                <a:spcPct val="95000"/>
              </a:lnSpc>
              <a:spcBef>
                <a:spcPts val="0"/>
              </a:spcBef>
              <a:spcAft>
                <a:spcPts val="0"/>
              </a:spcAft>
              <a:buClr>
                <a:srgbClr val="0C7B9C"/>
              </a:buClr>
              <a:buSzPts val="2100"/>
              <a:buFont typeface="Arial"/>
              <a:buChar char="●"/>
            </a:pPr>
            <a:r>
              <a:rPr lang="en-US" sz="2800">
                <a:solidFill>
                  <a:schemeClr val="dk1"/>
                </a:solidFill>
                <a:latin typeface="Times New Roman"/>
                <a:ea typeface="Times New Roman"/>
                <a:cs typeface="Times New Roman"/>
                <a:sym typeface="Times New Roman"/>
              </a:rPr>
              <a:t>Fourier and wavelet transform</a:t>
            </a:r>
            <a:endParaRPr/>
          </a:p>
        </p:txBody>
      </p:sp>
      <p:sp>
        <p:nvSpPr>
          <p:cNvPr id="599" name="Google Shape;599;p72"/>
          <p:cNvSpPr txBox="1"/>
          <p:nvPr/>
        </p:nvSpPr>
        <p:spPr>
          <a:xfrm>
            <a:off x="7086600" y="5257800"/>
            <a:ext cx="2286000" cy="304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b="0">
                <a:solidFill>
                  <a:schemeClr val="dk1"/>
                </a:solidFill>
                <a:latin typeface="Arial"/>
                <a:ea typeface="Arial"/>
                <a:cs typeface="Arial"/>
                <a:sym typeface="Arial"/>
              </a:rPr>
              <a:t>Frequency</a:t>
            </a:r>
            <a:endParaRPr/>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603"/>
        <p:cNvGrpSpPr/>
        <p:nvPr/>
      </p:nvGrpSpPr>
      <p:grpSpPr>
        <a:xfrm>
          <a:off x="0" y="0"/>
          <a:ext cx="0" cy="0"/>
          <a:chOff x="0" y="0"/>
          <a:chExt cx="0" cy="0"/>
        </a:xfrm>
      </p:grpSpPr>
      <p:sp>
        <p:nvSpPr>
          <p:cNvPr id="604" name="Google Shape;604;p7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C00000"/>
              </a:buClr>
              <a:buSzPts val="4400"/>
              <a:buFont typeface="Times New Roman"/>
              <a:buNone/>
            </a:pPr>
            <a:r>
              <a:rPr lang="en-US"/>
              <a:t>What is Data Mining?</a:t>
            </a:r>
            <a:endParaRPr/>
          </a:p>
        </p:txBody>
      </p:sp>
      <p:sp>
        <p:nvSpPr>
          <p:cNvPr id="605" name="Google Shape;605;p73"/>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p>
            <a:pPr marL="228600" lvl="0" indent="-228600" algn="just" rtl="0">
              <a:lnSpc>
                <a:spcPct val="90000"/>
              </a:lnSpc>
              <a:spcBef>
                <a:spcPts val="0"/>
              </a:spcBef>
              <a:spcAft>
                <a:spcPts val="0"/>
              </a:spcAft>
              <a:buClr>
                <a:schemeClr val="dk1"/>
              </a:buClr>
              <a:buSzPts val="2800"/>
              <a:buChar char="•"/>
            </a:pPr>
            <a:r>
              <a:rPr lang="en-US" dirty="0"/>
              <a:t>Many Definitions</a:t>
            </a:r>
            <a:endParaRPr dirty="0"/>
          </a:p>
          <a:p>
            <a:pPr marL="685800" lvl="1" indent="-228600" algn="just" rtl="0">
              <a:lnSpc>
                <a:spcPct val="90000"/>
              </a:lnSpc>
              <a:spcBef>
                <a:spcPts val="500"/>
              </a:spcBef>
              <a:spcAft>
                <a:spcPts val="0"/>
              </a:spcAft>
              <a:buClr>
                <a:schemeClr val="dk1"/>
              </a:buClr>
              <a:buSzPts val="2400"/>
              <a:buChar char="•"/>
            </a:pPr>
            <a:r>
              <a:rPr lang="en-US" dirty="0"/>
              <a:t>Non-trivial extraction of implicit, previously unknown and potentially useful information from data</a:t>
            </a:r>
            <a:endParaRPr dirty="0"/>
          </a:p>
          <a:p>
            <a:pPr marL="685800" lvl="1" indent="-228600" algn="just" rtl="0">
              <a:lnSpc>
                <a:spcPct val="90000"/>
              </a:lnSpc>
              <a:spcBef>
                <a:spcPts val="500"/>
              </a:spcBef>
              <a:spcAft>
                <a:spcPts val="0"/>
              </a:spcAft>
              <a:buClr>
                <a:schemeClr val="dk1"/>
              </a:buClr>
              <a:buSzPts val="2400"/>
              <a:buChar char="•"/>
            </a:pPr>
            <a:r>
              <a:rPr lang="en-US" dirty="0"/>
              <a:t>Exploration &amp; analysis, by automatic or semi-automatic means, of large quantities of data in order to discover </a:t>
            </a:r>
            <a:r>
              <a:rPr lang="en-US" dirty="0" smtClean="0"/>
              <a:t>meaningful</a:t>
            </a:r>
          </a:p>
          <a:p>
            <a:pPr marL="457200" lvl="1" indent="0" rtl="0">
              <a:lnSpc>
                <a:spcPct val="90000"/>
              </a:lnSpc>
              <a:spcBef>
                <a:spcPts val="500"/>
              </a:spcBef>
              <a:spcAft>
                <a:spcPts val="0"/>
              </a:spcAft>
              <a:buClr>
                <a:schemeClr val="dk1"/>
              </a:buClr>
              <a:buSzPts val="2400"/>
              <a:buNone/>
            </a:pPr>
            <a:r>
              <a:rPr lang="en-US" dirty="0"/>
              <a:t> </a:t>
            </a:r>
            <a:r>
              <a:rPr lang="en-US" dirty="0" smtClean="0"/>
              <a:t>  patterns </a:t>
            </a:r>
            <a:r>
              <a:rPr lang="en-US" dirty="0"/>
              <a:t/>
            </a:r>
            <a:br>
              <a:rPr lang="en-US" dirty="0"/>
            </a:br>
            <a:endParaRPr dirty="0"/>
          </a:p>
        </p:txBody>
      </p:sp>
      <p:pic>
        <p:nvPicPr>
          <p:cNvPr id="606" name="Google Shape;606;p73"/>
          <p:cNvPicPr preferRelativeResize="0">
            <a:picLocks noGrp="1"/>
          </p:cNvPicPr>
          <p:nvPr>
            <p:ph type="body" idx="2"/>
          </p:nvPr>
        </p:nvPicPr>
        <p:blipFill rotWithShape="1">
          <a:blip r:embed="rId3">
            <a:alphaModFix/>
          </a:blip>
          <a:srcRect/>
          <a:stretch/>
        </p:blipFill>
        <p:spPr>
          <a:xfrm>
            <a:off x="6900172" y="1825625"/>
            <a:ext cx="3725655" cy="4351338"/>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0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0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05">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0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610"/>
        <p:cNvGrpSpPr/>
        <p:nvPr/>
      </p:nvGrpSpPr>
      <p:grpSpPr>
        <a:xfrm>
          <a:off x="0" y="0"/>
          <a:ext cx="0" cy="0"/>
          <a:chOff x="0" y="0"/>
          <a:chExt cx="0" cy="0"/>
        </a:xfrm>
      </p:grpSpPr>
      <p:sp>
        <p:nvSpPr>
          <p:cNvPr id="611" name="Google Shape;611;p7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C00000"/>
              </a:buClr>
              <a:buSzPts val="4400"/>
              <a:buFont typeface="Times New Roman"/>
              <a:buNone/>
            </a:pPr>
            <a:r>
              <a:rPr lang="en-US"/>
              <a:t>What is Data Mining?</a:t>
            </a:r>
            <a:endParaRPr/>
          </a:p>
        </p:txBody>
      </p:sp>
      <p:sp>
        <p:nvSpPr>
          <p:cNvPr id="612" name="Google Shape;612;p7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Introduction to Data Mining, 2nd Edition   Tan, Steinbach, Karpatne, Kumar</a:t>
            </a:r>
            <a:endParaRPr/>
          </a:p>
        </p:txBody>
      </p:sp>
      <p:pic>
        <p:nvPicPr>
          <p:cNvPr id="613" name="Google Shape;613;p74"/>
          <p:cNvPicPr preferRelativeResize="0">
            <a:picLocks noGrp="1"/>
          </p:cNvPicPr>
          <p:nvPr>
            <p:ph type="body" idx="1"/>
          </p:nvPr>
        </p:nvPicPr>
        <p:blipFill rotWithShape="1">
          <a:blip r:embed="rId3">
            <a:alphaModFix/>
          </a:blip>
          <a:srcRect t="3940" b="3002"/>
          <a:stretch/>
        </p:blipFill>
        <p:spPr>
          <a:xfrm>
            <a:off x="838200" y="2481559"/>
            <a:ext cx="10515600" cy="3039469"/>
          </a:xfrm>
          <a:prstGeom prst="rect">
            <a:avLst/>
          </a:prstGeom>
          <a:noFill/>
          <a:ln>
            <a:noFill/>
          </a:ln>
        </p:spPr>
      </p:pic>
      <p:sp>
        <p:nvSpPr>
          <p:cNvPr id="614" name="Google Shape;614;p74"/>
          <p:cNvSpPr txBox="1"/>
          <p:nvPr/>
        </p:nvSpPr>
        <p:spPr>
          <a:xfrm>
            <a:off x="734786" y="1463734"/>
            <a:ext cx="10275336" cy="830997"/>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2400">
                <a:solidFill>
                  <a:schemeClr val="dk1"/>
                </a:solidFill>
                <a:latin typeface="Times New Roman"/>
                <a:ea typeface="Times New Roman"/>
                <a:cs typeface="Times New Roman"/>
                <a:sym typeface="Times New Roman"/>
              </a:rPr>
              <a:t>Data mining is an </a:t>
            </a:r>
            <a:r>
              <a:rPr lang="en-US" sz="2400" b="1">
                <a:solidFill>
                  <a:schemeClr val="dk1"/>
                </a:solidFill>
                <a:latin typeface="Times New Roman"/>
                <a:ea typeface="Times New Roman"/>
                <a:cs typeface="Times New Roman"/>
                <a:sym typeface="Times New Roman"/>
              </a:rPr>
              <a:t>integral part of </a:t>
            </a:r>
            <a:r>
              <a:rPr lang="en-US" sz="2400">
                <a:solidFill>
                  <a:srgbClr val="C00000"/>
                </a:solidFill>
                <a:latin typeface="Times New Roman"/>
                <a:ea typeface="Times New Roman"/>
                <a:cs typeface="Times New Roman"/>
                <a:sym typeface="Times New Roman"/>
              </a:rPr>
              <a:t>knowledge discovery in databases (KDD)</a:t>
            </a:r>
            <a:r>
              <a:rPr lang="en-US" sz="2400">
                <a:solidFill>
                  <a:schemeClr val="dk1"/>
                </a:solidFill>
                <a:latin typeface="Times New Roman"/>
                <a:ea typeface="Times New Roman"/>
                <a:cs typeface="Times New Roman"/>
                <a:sym typeface="Times New Roman"/>
              </a:rPr>
              <a:t>, which is the overall process of converting raw data into useful information</a:t>
            </a:r>
            <a:endParaRPr sz="2400">
              <a:solidFill>
                <a:schemeClr val="dk1"/>
              </a:solidFill>
              <a:latin typeface="Times New Roman"/>
              <a:ea typeface="Times New Roman"/>
              <a:cs typeface="Times New Roman"/>
              <a:sym typeface="Times New Roman"/>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618"/>
        <p:cNvGrpSpPr/>
        <p:nvPr/>
      </p:nvGrpSpPr>
      <p:grpSpPr>
        <a:xfrm>
          <a:off x="0" y="0"/>
          <a:ext cx="0" cy="0"/>
          <a:chOff x="0" y="0"/>
          <a:chExt cx="0" cy="0"/>
        </a:xfrm>
      </p:grpSpPr>
      <p:sp>
        <p:nvSpPr>
          <p:cNvPr id="619" name="Google Shape;619;p7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C00000"/>
              </a:buClr>
              <a:buSzPts val="4400"/>
              <a:buFont typeface="Times New Roman"/>
              <a:buNone/>
            </a:pPr>
            <a:r>
              <a:rPr lang="en-US"/>
              <a:t>What is Data Mining?</a:t>
            </a:r>
            <a:endParaRPr/>
          </a:p>
        </p:txBody>
      </p:sp>
      <p:sp>
        <p:nvSpPr>
          <p:cNvPr id="620" name="Google Shape;620;p7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rgbClr val="C00000"/>
              </a:buClr>
              <a:buSzPts val="2800"/>
              <a:buChar char="•"/>
            </a:pPr>
            <a:r>
              <a:rPr lang="en-US">
                <a:solidFill>
                  <a:srgbClr val="C00000"/>
                </a:solidFill>
              </a:rPr>
              <a:t>Input:  </a:t>
            </a:r>
            <a:r>
              <a:rPr lang="en-US"/>
              <a:t>variety of formats (flat files, spreadsheets, or relational tables) and may reside in a centralized data repository or be distributed across multiple sites</a:t>
            </a:r>
            <a:endParaRPr/>
          </a:p>
          <a:p>
            <a:pPr marL="228600" lvl="0" indent="-228600" algn="l" rtl="0">
              <a:lnSpc>
                <a:spcPct val="90000"/>
              </a:lnSpc>
              <a:spcBef>
                <a:spcPts val="1000"/>
              </a:spcBef>
              <a:spcAft>
                <a:spcPts val="0"/>
              </a:spcAft>
              <a:buClr>
                <a:srgbClr val="C00000"/>
              </a:buClr>
              <a:buSzPts val="2800"/>
              <a:buChar char="•"/>
            </a:pPr>
            <a:r>
              <a:rPr lang="en-US">
                <a:solidFill>
                  <a:srgbClr val="C00000"/>
                </a:solidFill>
              </a:rPr>
              <a:t>Preprocessing: </a:t>
            </a:r>
            <a:r>
              <a:rPr lang="en-US"/>
              <a:t>transform the raw input data into an appropriate format for subsequent analysis.</a:t>
            </a:r>
            <a:endParaRPr/>
          </a:p>
          <a:p>
            <a:pPr marL="685800" lvl="1" indent="-228600" algn="l" rtl="0">
              <a:lnSpc>
                <a:spcPct val="90000"/>
              </a:lnSpc>
              <a:spcBef>
                <a:spcPts val="500"/>
              </a:spcBef>
              <a:spcAft>
                <a:spcPts val="0"/>
              </a:spcAft>
              <a:buClr>
                <a:schemeClr val="dk1"/>
              </a:buClr>
              <a:buSzPts val="2400"/>
              <a:buChar char="•"/>
            </a:pPr>
            <a:r>
              <a:rPr lang="en-US"/>
              <a:t>Most laborious and time-consuming step</a:t>
            </a:r>
            <a:endParaRPr/>
          </a:p>
          <a:p>
            <a:pPr marL="685800" lvl="1" indent="-228600" algn="l" rtl="0">
              <a:lnSpc>
                <a:spcPct val="90000"/>
              </a:lnSpc>
              <a:spcBef>
                <a:spcPts val="500"/>
              </a:spcBef>
              <a:spcAft>
                <a:spcPts val="0"/>
              </a:spcAft>
              <a:buClr>
                <a:schemeClr val="dk1"/>
              </a:buClr>
              <a:buSzPts val="2400"/>
              <a:buChar char="•"/>
            </a:pPr>
            <a:r>
              <a:rPr lang="en-US"/>
              <a:t>fusing data from multiple sources, </a:t>
            </a:r>
            <a:endParaRPr/>
          </a:p>
          <a:p>
            <a:pPr marL="685800" lvl="1" indent="-228600" algn="l" rtl="0">
              <a:lnSpc>
                <a:spcPct val="90000"/>
              </a:lnSpc>
              <a:spcBef>
                <a:spcPts val="500"/>
              </a:spcBef>
              <a:spcAft>
                <a:spcPts val="0"/>
              </a:spcAft>
              <a:buClr>
                <a:schemeClr val="dk1"/>
              </a:buClr>
              <a:buSzPts val="2400"/>
              <a:buChar char="•"/>
            </a:pPr>
            <a:r>
              <a:rPr lang="en-US"/>
              <a:t>cleaning data to remove noise and duplicate observations,</a:t>
            </a:r>
            <a:endParaRPr/>
          </a:p>
          <a:p>
            <a:pPr marL="685800" lvl="1" indent="-228600" algn="l" rtl="0">
              <a:lnSpc>
                <a:spcPct val="90000"/>
              </a:lnSpc>
              <a:spcBef>
                <a:spcPts val="500"/>
              </a:spcBef>
              <a:spcAft>
                <a:spcPts val="0"/>
              </a:spcAft>
              <a:buClr>
                <a:schemeClr val="dk1"/>
              </a:buClr>
              <a:buSzPts val="2400"/>
              <a:buChar char="•"/>
            </a:pPr>
            <a:r>
              <a:rPr lang="en-US"/>
              <a:t>and selecting records and features that are relevant to the data mining task at hand. </a:t>
            </a:r>
            <a:endParaRPr/>
          </a:p>
          <a:p>
            <a:pPr marL="228600" lvl="0" indent="-50800" algn="l" rtl="0">
              <a:lnSpc>
                <a:spcPct val="90000"/>
              </a:lnSpc>
              <a:spcBef>
                <a:spcPts val="1000"/>
              </a:spcBef>
              <a:spcAft>
                <a:spcPts val="0"/>
              </a:spcAft>
              <a:buClr>
                <a:schemeClr val="dk1"/>
              </a:buClr>
              <a:buSzPts val="2800"/>
              <a:buNone/>
            </a:pPr>
            <a:endParaRPr/>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624"/>
        <p:cNvGrpSpPr/>
        <p:nvPr/>
      </p:nvGrpSpPr>
      <p:grpSpPr>
        <a:xfrm>
          <a:off x="0" y="0"/>
          <a:ext cx="0" cy="0"/>
          <a:chOff x="0" y="0"/>
          <a:chExt cx="0" cy="0"/>
        </a:xfrm>
      </p:grpSpPr>
      <p:sp>
        <p:nvSpPr>
          <p:cNvPr id="625" name="Google Shape;625;p7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C00000"/>
              </a:buClr>
              <a:buSzPts val="4400"/>
              <a:buFont typeface="Times New Roman"/>
              <a:buNone/>
            </a:pPr>
            <a:r>
              <a:rPr lang="en-US"/>
              <a:t>What is Data Mining?</a:t>
            </a:r>
            <a:endParaRPr/>
          </a:p>
        </p:txBody>
      </p:sp>
      <p:sp>
        <p:nvSpPr>
          <p:cNvPr id="626" name="Google Shape;626;p76"/>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just" rtl="0">
              <a:lnSpc>
                <a:spcPct val="90000"/>
              </a:lnSpc>
              <a:spcBef>
                <a:spcPts val="0"/>
              </a:spcBef>
              <a:spcAft>
                <a:spcPts val="0"/>
              </a:spcAft>
              <a:buClr>
                <a:srgbClr val="C00000"/>
              </a:buClr>
              <a:buSzPts val="2800"/>
              <a:buChar char="•"/>
            </a:pPr>
            <a:r>
              <a:rPr lang="en-US">
                <a:solidFill>
                  <a:srgbClr val="C00000"/>
                </a:solidFill>
              </a:rPr>
              <a:t>Postprocessing:</a:t>
            </a:r>
            <a:r>
              <a:rPr lang="en-US"/>
              <a:t> that ensures that only valid and useful results are incorporated into the decision support system.</a:t>
            </a:r>
            <a:endParaRPr/>
          </a:p>
          <a:p>
            <a:pPr marL="685800" lvl="1" indent="-228600" algn="just" rtl="0">
              <a:lnSpc>
                <a:spcPct val="90000"/>
              </a:lnSpc>
              <a:spcBef>
                <a:spcPts val="500"/>
              </a:spcBef>
              <a:spcAft>
                <a:spcPts val="0"/>
              </a:spcAft>
              <a:buClr>
                <a:schemeClr val="dk1"/>
              </a:buClr>
              <a:buSzPts val="2400"/>
              <a:buChar char="•"/>
            </a:pPr>
            <a:r>
              <a:rPr lang="en-US"/>
              <a:t>For example, in business applications, the insights offered by data mining results can be integrated with campaign management tools so that effective marketing promotions can be conducted and tested. </a:t>
            </a:r>
            <a:endParaRPr/>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630"/>
        <p:cNvGrpSpPr/>
        <p:nvPr/>
      </p:nvGrpSpPr>
      <p:grpSpPr>
        <a:xfrm>
          <a:off x="0" y="0"/>
          <a:ext cx="0" cy="0"/>
          <a:chOff x="0" y="0"/>
          <a:chExt cx="0" cy="0"/>
        </a:xfrm>
      </p:grpSpPr>
      <p:pic>
        <p:nvPicPr>
          <p:cNvPr id="631" name="Google Shape;631;p77"/>
          <p:cNvPicPr preferRelativeResize="0"/>
          <p:nvPr/>
        </p:nvPicPr>
        <p:blipFill rotWithShape="1">
          <a:blip r:embed="rId3">
            <a:alphaModFix/>
          </a:blip>
          <a:srcRect r="1402"/>
          <a:stretch/>
        </p:blipFill>
        <p:spPr>
          <a:xfrm>
            <a:off x="2720640" y="3597499"/>
            <a:ext cx="6750719" cy="3055228"/>
          </a:xfrm>
          <a:prstGeom prst="rect">
            <a:avLst/>
          </a:prstGeom>
          <a:noFill/>
          <a:ln>
            <a:noFill/>
          </a:ln>
        </p:spPr>
      </p:pic>
      <p:sp>
        <p:nvSpPr>
          <p:cNvPr id="632" name="Google Shape;632;p77"/>
          <p:cNvSpPr txBox="1">
            <a:spLocks noGrp="1"/>
          </p:cNvSpPr>
          <p:nvPr>
            <p:ph type="title"/>
          </p:nvPr>
        </p:nvSpPr>
        <p:spPr>
          <a:xfrm>
            <a:off x="838200" y="365125"/>
            <a:ext cx="10515600" cy="1325563"/>
          </a:xfrm>
          <a:prstGeom prst="rect">
            <a:avLst/>
          </a:prstGeom>
          <a:noFill/>
          <a:ln>
            <a:noFill/>
          </a:ln>
        </p:spPr>
        <p:txBody>
          <a:bodyPr spcFirstLastPara="1" wrap="square" lIns="0" tIns="44450" rIns="0" bIns="44450" anchor="b" anchorCtr="0">
            <a:normAutofit/>
          </a:bodyPr>
          <a:lstStyle/>
          <a:p>
            <a:pPr marL="0" lvl="0" indent="0" algn="l" rtl="0">
              <a:lnSpc>
                <a:spcPct val="90000"/>
              </a:lnSpc>
              <a:spcBef>
                <a:spcPts val="0"/>
              </a:spcBef>
              <a:spcAft>
                <a:spcPts val="0"/>
              </a:spcAft>
              <a:buClr>
                <a:srgbClr val="C00000"/>
              </a:buClr>
              <a:buSzPts val="4400"/>
              <a:buFont typeface="Times New Roman"/>
              <a:buNone/>
            </a:pPr>
            <a:r>
              <a:rPr lang="en-US"/>
              <a:t>Origins of Data Mining</a:t>
            </a:r>
            <a:endParaRPr/>
          </a:p>
        </p:txBody>
      </p:sp>
      <p:sp>
        <p:nvSpPr>
          <p:cNvPr id="633" name="Google Shape;633;p77"/>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a:t>Draws ideas from machine learning/AI, pattern recognition, statistics, and database systems</a:t>
            </a:r>
            <a:endParaRPr/>
          </a:p>
          <a:p>
            <a:pPr marL="228600" lvl="0" indent="-228600" algn="l" rtl="0">
              <a:lnSpc>
                <a:spcPct val="90000"/>
              </a:lnSpc>
              <a:spcBef>
                <a:spcPts val="1000"/>
              </a:spcBef>
              <a:spcAft>
                <a:spcPts val="0"/>
              </a:spcAft>
              <a:buClr>
                <a:schemeClr val="dk1"/>
              </a:buClr>
              <a:buSzPts val="2800"/>
              <a:buChar char="•"/>
            </a:pPr>
            <a:r>
              <a:rPr lang="en-US"/>
              <a:t>A key component of the emerging field of data science and data-driven discovery</a:t>
            </a:r>
            <a:endParaRPr/>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637"/>
        <p:cNvGrpSpPr/>
        <p:nvPr/>
      </p:nvGrpSpPr>
      <p:grpSpPr>
        <a:xfrm>
          <a:off x="0" y="0"/>
          <a:ext cx="0" cy="0"/>
          <a:chOff x="0" y="0"/>
          <a:chExt cx="0" cy="0"/>
        </a:xfrm>
      </p:grpSpPr>
      <p:sp>
        <p:nvSpPr>
          <p:cNvPr id="638" name="Google Shape;638;p7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C00000"/>
              </a:buClr>
              <a:buSzPts val="4400"/>
              <a:buFont typeface="Times New Roman"/>
              <a:buNone/>
            </a:pPr>
            <a:r>
              <a:rPr lang="en-US"/>
              <a:t>Data Mining Tasks</a:t>
            </a:r>
            <a:endParaRPr/>
          </a:p>
        </p:txBody>
      </p:sp>
      <p:sp>
        <p:nvSpPr>
          <p:cNvPr id="639" name="Google Shape;639;p78"/>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fontScale="92500" lnSpcReduction="20000"/>
          </a:bodyPr>
          <a:lstStyle/>
          <a:p>
            <a:pPr marL="228600" lvl="0" indent="-228600" algn="l" rtl="0">
              <a:lnSpc>
                <a:spcPct val="90000"/>
              </a:lnSpc>
              <a:spcBef>
                <a:spcPts val="0"/>
              </a:spcBef>
              <a:spcAft>
                <a:spcPts val="0"/>
              </a:spcAft>
              <a:buClr>
                <a:srgbClr val="C00000"/>
              </a:buClr>
              <a:buSzPct val="100000"/>
              <a:buChar char="•"/>
            </a:pPr>
            <a:r>
              <a:rPr lang="en-US">
                <a:solidFill>
                  <a:srgbClr val="C00000"/>
                </a:solidFill>
              </a:rPr>
              <a:t>Prediction Methods</a:t>
            </a:r>
            <a:endParaRPr/>
          </a:p>
          <a:p>
            <a:pPr marL="685800" lvl="1" indent="-228600" algn="l" rtl="0">
              <a:lnSpc>
                <a:spcPct val="90000"/>
              </a:lnSpc>
              <a:spcBef>
                <a:spcPts val="500"/>
              </a:spcBef>
              <a:spcAft>
                <a:spcPts val="0"/>
              </a:spcAft>
              <a:buClr>
                <a:schemeClr val="dk1"/>
              </a:buClr>
              <a:buSzPct val="100000"/>
              <a:buChar char="•"/>
            </a:pPr>
            <a:r>
              <a:rPr lang="en-US"/>
              <a:t>Use some variables to predict unknown or future values of other variables.</a:t>
            </a:r>
            <a:endParaRPr/>
          </a:p>
          <a:p>
            <a:pPr marL="685800" lvl="1" indent="-228600" algn="l" rtl="0">
              <a:lnSpc>
                <a:spcPct val="90000"/>
              </a:lnSpc>
              <a:spcBef>
                <a:spcPts val="500"/>
              </a:spcBef>
              <a:spcAft>
                <a:spcPts val="0"/>
              </a:spcAft>
              <a:buClr>
                <a:schemeClr val="dk1"/>
              </a:buClr>
              <a:buSzPct val="100000"/>
              <a:buChar char="•"/>
            </a:pPr>
            <a:r>
              <a:rPr lang="en-US"/>
              <a:t>Examples?</a:t>
            </a:r>
            <a:endParaRPr/>
          </a:p>
          <a:p>
            <a:pPr marL="685800" lvl="1" indent="-228600" algn="l" rtl="0">
              <a:lnSpc>
                <a:spcPct val="90000"/>
              </a:lnSpc>
              <a:spcBef>
                <a:spcPts val="444"/>
              </a:spcBef>
              <a:spcAft>
                <a:spcPts val="0"/>
              </a:spcAft>
              <a:buClr>
                <a:schemeClr val="dk1"/>
              </a:buClr>
              <a:buSzPct val="100000"/>
              <a:buFont typeface="Times New Roman"/>
              <a:buChar char="•"/>
            </a:pPr>
            <a:r>
              <a:rPr lang="en-US" i="1"/>
              <a:t>Classification</a:t>
            </a:r>
            <a:endParaRPr/>
          </a:p>
          <a:p>
            <a:pPr marL="685800" lvl="1" indent="-228600" algn="l" rtl="0">
              <a:lnSpc>
                <a:spcPct val="90000"/>
              </a:lnSpc>
              <a:spcBef>
                <a:spcPts val="444"/>
              </a:spcBef>
              <a:spcAft>
                <a:spcPts val="0"/>
              </a:spcAft>
              <a:buClr>
                <a:schemeClr val="dk1"/>
              </a:buClr>
              <a:buSzPct val="100000"/>
              <a:buFont typeface="Times New Roman"/>
              <a:buChar char="•"/>
            </a:pPr>
            <a:r>
              <a:rPr lang="en-US" i="1"/>
              <a:t>Regression</a:t>
            </a:r>
            <a:endParaRPr/>
          </a:p>
          <a:p>
            <a:pPr marL="685800" lvl="1" indent="-87630" algn="l" rtl="0">
              <a:lnSpc>
                <a:spcPct val="90000"/>
              </a:lnSpc>
              <a:spcBef>
                <a:spcPts val="500"/>
              </a:spcBef>
              <a:spcAft>
                <a:spcPts val="0"/>
              </a:spcAft>
              <a:buClr>
                <a:schemeClr val="dk1"/>
              </a:buClr>
              <a:buSzPct val="100000"/>
              <a:buNone/>
            </a:pPr>
            <a:endParaRPr/>
          </a:p>
          <a:p>
            <a:pPr marL="685800" lvl="1" indent="-87630" algn="l" rtl="0">
              <a:lnSpc>
                <a:spcPct val="90000"/>
              </a:lnSpc>
              <a:spcBef>
                <a:spcPts val="500"/>
              </a:spcBef>
              <a:spcAft>
                <a:spcPts val="0"/>
              </a:spcAft>
              <a:buClr>
                <a:schemeClr val="dk1"/>
              </a:buClr>
              <a:buSzPct val="100000"/>
              <a:buNone/>
            </a:pPr>
            <a:endParaRPr/>
          </a:p>
          <a:p>
            <a:pPr marL="228600" lvl="0" indent="-228600" algn="l" rtl="0">
              <a:lnSpc>
                <a:spcPct val="90000"/>
              </a:lnSpc>
              <a:spcBef>
                <a:spcPts val="1000"/>
              </a:spcBef>
              <a:spcAft>
                <a:spcPts val="0"/>
              </a:spcAft>
              <a:buClr>
                <a:srgbClr val="C00000"/>
              </a:buClr>
              <a:buSzPct val="100000"/>
              <a:buChar char="•"/>
            </a:pPr>
            <a:r>
              <a:rPr lang="en-US">
                <a:solidFill>
                  <a:srgbClr val="C00000"/>
                </a:solidFill>
              </a:rPr>
              <a:t>Description Methods</a:t>
            </a:r>
            <a:endParaRPr/>
          </a:p>
          <a:p>
            <a:pPr marL="685800" lvl="1" indent="-228600" algn="l" rtl="0">
              <a:lnSpc>
                <a:spcPct val="90000"/>
              </a:lnSpc>
              <a:spcBef>
                <a:spcPts val="500"/>
              </a:spcBef>
              <a:spcAft>
                <a:spcPts val="0"/>
              </a:spcAft>
              <a:buClr>
                <a:schemeClr val="dk1"/>
              </a:buClr>
              <a:buSzPct val="100000"/>
              <a:buChar char="•"/>
            </a:pPr>
            <a:r>
              <a:rPr lang="en-US"/>
              <a:t>Find human-interpretable patterns (correlations, trends, clusters, trajectories, and anomalies) that describe the data.</a:t>
            </a:r>
            <a:endParaRPr/>
          </a:p>
          <a:p>
            <a:pPr marL="685800" lvl="1" indent="-228600" algn="l" rtl="0">
              <a:lnSpc>
                <a:spcPct val="90000"/>
              </a:lnSpc>
              <a:spcBef>
                <a:spcPts val="500"/>
              </a:spcBef>
              <a:spcAft>
                <a:spcPts val="0"/>
              </a:spcAft>
              <a:buClr>
                <a:schemeClr val="dk1"/>
              </a:buClr>
              <a:buSzPct val="100000"/>
              <a:buChar char="•"/>
            </a:pPr>
            <a:r>
              <a:rPr lang="en-US"/>
              <a:t>Example?</a:t>
            </a:r>
            <a:endParaRPr/>
          </a:p>
          <a:p>
            <a:pPr marL="685800" lvl="1" indent="-228600" algn="l" rtl="0">
              <a:lnSpc>
                <a:spcPct val="90000"/>
              </a:lnSpc>
              <a:spcBef>
                <a:spcPts val="444"/>
              </a:spcBef>
              <a:spcAft>
                <a:spcPts val="0"/>
              </a:spcAft>
              <a:buClr>
                <a:schemeClr val="dk1"/>
              </a:buClr>
              <a:buSzPct val="100000"/>
              <a:buFont typeface="Times New Roman"/>
              <a:buChar char="•"/>
            </a:pPr>
            <a:r>
              <a:rPr lang="en-US" i="1"/>
              <a:t>Association Discovery</a:t>
            </a:r>
            <a:endParaRPr/>
          </a:p>
          <a:p>
            <a:pPr marL="685800" lvl="1" indent="-228600" algn="l" rtl="0">
              <a:lnSpc>
                <a:spcPct val="90000"/>
              </a:lnSpc>
              <a:spcBef>
                <a:spcPts val="444"/>
              </a:spcBef>
              <a:spcAft>
                <a:spcPts val="0"/>
              </a:spcAft>
              <a:buClr>
                <a:schemeClr val="dk1"/>
              </a:buClr>
              <a:buSzPct val="100000"/>
              <a:buFont typeface="Times New Roman"/>
              <a:buChar char="•"/>
            </a:pPr>
            <a:r>
              <a:rPr lang="en-US" i="1"/>
              <a:t>Clustering</a:t>
            </a:r>
            <a:endParaRPr/>
          </a:p>
          <a:p>
            <a:pPr marL="685800" lvl="1" indent="-87630" algn="l" rtl="0">
              <a:lnSpc>
                <a:spcPct val="90000"/>
              </a:lnSpc>
              <a:spcBef>
                <a:spcPts val="500"/>
              </a:spcBef>
              <a:spcAft>
                <a:spcPts val="0"/>
              </a:spcAft>
              <a:buClr>
                <a:schemeClr val="dk1"/>
              </a:buClr>
              <a:buSzPct val="100000"/>
              <a:buNone/>
            </a:pPr>
            <a:endParaRPr/>
          </a:p>
          <a:p>
            <a:pPr marL="1143000" lvl="2" indent="-228600" algn="l" rtl="0">
              <a:lnSpc>
                <a:spcPct val="90000"/>
              </a:lnSpc>
              <a:spcBef>
                <a:spcPts val="500"/>
              </a:spcBef>
              <a:spcAft>
                <a:spcPts val="0"/>
              </a:spcAft>
              <a:buClr>
                <a:schemeClr val="dk1"/>
              </a:buClr>
              <a:buSzPct val="100000"/>
              <a:buFont typeface="Noto Sans Symbols"/>
              <a:buNone/>
            </a:pPr>
            <a:endParaRPr/>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643"/>
        <p:cNvGrpSpPr/>
        <p:nvPr/>
      </p:nvGrpSpPr>
      <p:grpSpPr>
        <a:xfrm>
          <a:off x="0" y="0"/>
          <a:ext cx="0" cy="0"/>
          <a:chOff x="0" y="0"/>
          <a:chExt cx="0" cy="0"/>
        </a:xfrm>
      </p:grpSpPr>
      <p:pic>
        <p:nvPicPr>
          <p:cNvPr id="644" name="Google Shape;644;p79"/>
          <p:cNvPicPr preferRelativeResize="0"/>
          <p:nvPr/>
        </p:nvPicPr>
        <p:blipFill rotWithShape="1">
          <a:blip r:embed="rId3">
            <a:alphaModFix/>
          </a:blip>
          <a:srcRect/>
          <a:stretch/>
        </p:blipFill>
        <p:spPr>
          <a:xfrm>
            <a:off x="7086600" y="1066801"/>
            <a:ext cx="3227388" cy="1825625"/>
          </a:xfrm>
          <a:prstGeom prst="rect">
            <a:avLst/>
          </a:prstGeom>
          <a:noFill/>
          <a:ln>
            <a:noFill/>
          </a:ln>
        </p:spPr>
      </p:pic>
      <p:pic>
        <p:nvPicPr>
          <p:cNvPr id="645" name="Google Shape;645;p79"/>
          <p:cNvPicPr preferRelativeResize="0"/>
          <p:nvPr/>
        </p:nvPicPr>
        <p:blipFill rotWithShape="1">
          <a:blip r:embed="rId4">
            <a:alphaModFix/>
          </a:blip>
          <a:srcRect/>
          <a:stretch/>
        </p:blipFill>
        <p:spPr>
          <a:xfrm>
            <a:off x="4594225" y="2667000"/>
            <a:ext cx="1473200" cy="2286000"/>
          </a:xfrm>
          <a:prstGeom prst="rect">
            <a:avLst/>
          </a:prstGeom>
          <a:noFill/>
          <a:ln>
            <a:noFill/>
          </a:ln>
        </p:spPr>
      </p:pic>
      <p:grpSp>
        <p:nvGrpSpPr>
          <p:cNvPr id="646" name="Google Shape;646;p79"/>
          <p:cNvGrpSpPr/>
          <p:nvPr/>
        </p:nvGrpSpPr>
        <p:grpSpPr>
          <a:xfrm>
            <a:off x="1676400" y="1143000"/>
            <a:ext cx="1600200" cy="1295400"/>
            <a:chOff x="2160" y="2544"/>
            <a:chExt cx="1920" cy="1687"/>
          </a:xfrm>
        </p:grpSpPr>
        <p:cxnSp>
          <p:nvCxnSpPr>
            <p:cNvPr id="647" name="Google Shape;647;p79"/>
            <p:cNvCxnSpPr/>
            <p:nvPr/>
          </p:nvCxnSpPr>
          <p:spPr>
            <a:xfrm>
              <a:off x="2736" y="2544"/>
              <a:ext cx="0" cy="1152"/>
            </a:xfrm>
            <a:prstGeom prst="straightConnector1">
              <a:avLst/>
            </a:prstGeom>
            <a:noFill/>
            <a:ln w="9525" cap="flat" cmpd="sng">
              <a:solidFill>
                <a:schemeClr val="dk1"/>
              </a:solidFill>
              <a:prstDash val="solid"/>
              <a:round/>
              <a:headEnd type="none" w="med" len="med"/>
              <a:tailEnd type="none" w="med" len="med"/>
            </a:ln>
          </p:spPr>
        </p:cxnSp>
        <p:cxnSp>
          <p:nvCxnSpPr>
            <p:cNvPr id="648" name="Google Shape;648;p79"/>
            <p:cNvCxnSpPr/>
            <p:nvPr/>
          </p:nvCxnSpPr>
          <p:spPr>
            <a:xfrm>
              <a:off x="2736" y="3696"/>
              <a:ext cx="1344" cy="0"/>
            </a:xfrm>
            <a:prstGeom prst="straightConnector1">
              <a:avLst/>
            </a:prstGeom>
            <a:noFill/>
            <a:ln w="9525" cap="flat" cmpd="sng">
              <a:solidFill>
                <a:schemeClr val="dk1"/>
              </a:solidFill>
              <a:prstDash val="solid"/>
              <a:round/>
              <a:headEnd type="none" w="med" len="med"/>
              <a:tailEnd type="none" w="med" len="med"/>
            </a:ln>
          </p:spPr>
        </p:cxnSp>
        <p:sp>
          <p:nvSpPr>
            <p:cNvPr id="649" name="Google Shape;649;p79"/>
            <p:cNvSpPr/>
            <p:nvPr/>
          </p:nvSpPr>
          <p:spPr>
            <a:xfrm>
              <a:off x="2226" y="3696"/>
              <a:ext cx="510" cy="535"/>
            </a:xfrm>
            <a:custGeom>
              <a:avLst/>
              <a:gdLst/>
              <a:ahLst/>
              <a:cxnLst/>
              <a:rect l="l" t="t" r="r" b="b"/>
              <a:pathLst>
                <a:path w="510" h="535" extrusionOk="0">
                  <a:moveTo>
                    <a:pt x="510" y="0"/>
                  </a:moveTo>
                  <a:lnTo>
                    <a:pt x="0" y="535"/>
                  </a:lnTo>
                </a:path>
              </a:pathLst>
            </a:custGeom>
            <a:noFill/>
            <a:ln w="9525" cap="flat" cmpd="sng">
              <a:solidFill>
                <a:schemeClr val="dk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50" name="Google Shape;650;p79"/>
            <p:cNvSpPr/>
            <p:nvPr/>
          </p:nvSpPr>
          <p:spPr>
            <a:xfrm>
              <a:off x="3264" y="2880"/>
              <a:ext cx="96" cy="96"/>
            </a:xfrm>
            <a:prstGeom prst="octagon">
              <a:avLst>
                <a:gd name="adj" fmla="val 29287"/>
              </a:avLst>
            </a:prstGeom>
            <a:solidFill>
              <a:schemeClr val="accent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400"/>
                <a:buFont typeface="Arial"/>
                <a:buNone/>
              </a:pPr>
              <a:endParaRPr sz="1400">
                <a:solidFill>
                  <a:schemeClr val="dk1"/>
                </a:solidFill>
                <a:latin typeface="Arial"/>
                <a:ea typeface="Arial"/>
                <a:cs typeface="Arial"/>
                <a:sym typeface="Arial"/>
              </a:endParaRPr>
            </a:p>
          </p:txBody>
        </p:sp>
        <p:sp>
          <p:nvSpPr>
            <p:cNvPr id="651" name="Google Shape;651;p79"/>
            <p:cNvSpPr/>
            <p:nvPr/>
          </p:nvSpPr>
          <p:spPr>
            <a:xfrm>
              <a:off x="3408" y="2880"/>
              <a:ext cx="96" cy="96"/>
            </a:xfrm>
            <a:prstGeom prst="octagon">
              <a:avLst>
                <a:gd name="adj" fmla="val 29287"/>
              </a:avLst>
            </a:prstGeom>
            <a:solidFill>
              <a:schemeClr val="accent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400"/>
                <a:buFont typeface="Arial"/>
                <a:buNone/>
              </a:pPr>
              <a:endParaRPr sz="1400">
                <a:solidFill>
                  <a:schemeClr val="dk1"/>
                </a:solidFill>
                <a:latin typeface="Arial"/>
                <a:ea typeface="Arial"/>
                <a:cs typeface="Arial"/>
                <a:sym typeface="Arial"/>
              </a:endParaRPr>
            </a:p>
          </p:txBody>
        </p:sp>
        <p:sp>
          <p:nvSpPr>
            <p:cNvPr id="652" name="Google Shape;652;p79"/>
            <p:cNvSpPr/>
            <p:nvPr/>
          </p:nvSpPr>
          <p:spPr>
            <a:xfrm>
              <a:off x="3360" y="2736"/>
              <a:ext cx="96" cy="96"/>
            </a:xfrm>
            <a:prstGeom prst="octagon">
              <a:avLst>
                <a:gd name="adj" fmla="val 29287"/>
              </a:avLst>
            </a:prstGeom>
            <a:solidFill>
              <a:schemeClr val="accent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400"/>
                <a:buFont typeface="Arial"/>
                <a:buNone/>
              </a:pPr>
              <a:endParaRPr sz="1400">
                <a:solidFill>
                  <a:schemeClr val="dk1"/>
                </a:solidFill>
                <a:latin typeface="Arial"/>
                <a:ea typeface="Arial"/>
                <a:cs typeface="Arial"/>
                <a:sym typeface="Arial"/>
              </a:endParaRPr>
            </a:p>
          </p:txBody>
        </p:sp>
        <p:sp>
          <p:nvSpPr>
            <p:cNvPr id="653" name="Google Shape;653;p79"/>
            <p:cNvSpPr/>
            <p:nvPr/>
          </p:nvSpPr>
          <p:spPr>
            <a:xfrm>
              <a:off x="3360" y="3024"/>
              <a:ext cx="96" cy="96"/>
            </a:xfrm>
            <a:prstGeom prst="octagon">
              <a:avLst>
                <a:gd name="adj" fmla="val 29287"/>
              </a:avLst>
            </a:prstGeom>
            <a:solidFill>
              <a:schemeClr val="accent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400"/>
                <a:buFont typeface="Arial"/>
                <a:buNone/>
              </a:pPr>
              <a:endParaRPr sz="1400">
                <a:solidFill>
                  <a:schemeClr val="dk1"/>
                </a:solidFill>
                <a:latin typeface="Arial"/>
                <a:ea typeface="Arial"/>
                <a:cs typeface="Arial"/>
                <a:sym typeface="Arial"/>
              </a:endParaRPr>
            </a:p>
          </p:txBody>
        </p:sp>
        <p:sp>
          <p:nvSpPr>
            <p:cNvPr id="654" name="Google Shape;654;p79"/>
            <p:cNvSpPr/>
            <p:nvPr/>
          </p:nvSpPr>
          <p:spPr>
            <a:xfrm>
              <a:off x="3600" y="2880"/>
              <a:ext cx="96" cy="96"/>
            </a:xfrm>
            <a:prstGeom prst="octagon">
              <a:avLst>
                <a:gd name="adj" fmla="val 29287"/>
              </a:avLst>
            </a:prstGeom>
            <a:solidFill>
              <a:schemeClr val="accent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400"/>
                <a:buFont typeface="Arial"/>
                <a:buNone/>
              </a:pPr>
              <a:endParaRPr sz="1400">
                <a:solidFill>
                  <a:schemeClr val="dk1"/>
                </a:solidFill>
                <a:latin typeface="Arial"/>
                <a:ea typeface="Arial"/>
                <a:cs typeface="Arial"/>
                <a:sym typeface="Arial"/>
              </a:endParaRPr>
            </a:p>
          </p:txBody>
        </p:sp>
        <p:sp>
          <p:nvSpPr>
            <p:cNvPr id="655" name="Google Shape;655;p79"/>
            <p:cNvSpPr/>
            <p:nvPr/>
          </p:nvSpPr>
          <p:spPr>
            <a:xfrm>
              <a:off x="3504" y="2784"/>
              <a:ext cx="96" cy="96"/>
            </a:xfrm>
            <a:prstGeom prst="octagon">
              <a:avLst>
                <a:gd name="adj" fmla="val 29287"/>
              </a:avLst>
            </a:prstGeom>
            <a:solidFill>
              <a:schemeClr val="accent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400"/>
                <a:buFont typeface="Arial"/>
                <a:buNone/>
              </a:pPr>
              <a:endParaRPr sz="1400">
                <a:solidFill>
                  <a:schemeClr val="dk1"/>
                </a:solidFill>
                <a:latin typeface="Arial"/>
                <a:ea typeface="Arial"/>
                <a:cs typeface="Arial"/>
                <a:sym typeface="Arial"/>
              </a:endParaRPr>
            </a:p>
          </p:txBody>
        </p:sp>
        <p:sp>
          <p:nvSpPr>
            <p:cNvPr id="656" name="Google Shape;656;p79"/>
            <p:cNvSpPr/>
            <p:nvPr/>
          </p:nvSpPr>
          <p:spPr>
            <a:xfrm>
              <a:off x="3168" y="2736"/>
              <a:ext cx="96" cy="96"/>
            </a:xfrm>
            <a:prstGeom prst="octagon">
              <a:avLst>
                <a:gd name="adj" fmla="val 29287"/>
              </a:avLst>
            </a:prstGeom>
            <a:solidFill>
              <a:schemeClr val="accent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400"/>
                <a:buFont typeface="Arial"/>
                <a:buNone/>
              </a:pPr>
              <a:endParaRPr sz="1400">
                <a:solidFill>
                  <a:schemeClr val="dk1"/>
                </a:solidFill>
                <a:latin typeface="Arial"/>
                <a:ea typeface="Arial"/>
                <a:cs typeface="Arial"/>
                <a:sym typeface="Arial"/>
              </a:endParaRPr>
            </a:p>
          </p:txBody>
        </p:sp>
        <p:sp>
          <p:nvSpPr>
            <p:cNvPr id="657" name="Google Shape;657;p79"/>
            <p:cNvSpPr/>
            <p:nvPr/>
          </p:nvSpPr>
          <p:spPr>
            <a:xfrm>
              <a:off x="3504" y="2976"/>
              <a:ext cx="96" cy="96"/>
            </a:xfrm>
            <a:prstGeom prst="octagon">
              <a:avLst>
                <a:gd name="adj" fmla="val 29287"/>
              </a:avLst>
            </a:prstGeom>
            <a:solidFill>
              <a:schemeClr val="accent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400"/>
                <a:buFont typeface="Arial"/>
                <a:buNone/>
              </a:pPr>
              <a:endParaRPr sz="1400">
                <a:solidFill>
                  <a:schemeClr val="dk1"/>
                </a:solidFill>
                <a:latin typeface="Arial"/>
                <a:ea typeface="Arial"/>
                <a:cs typeface="Arial"/>
                <a:sym typeface="Arial"/>
              </a:endParaRPr>
            </a:p>
          </p:txBody>
        </p:sp>
        <p:sp>
          <p:nvSpPr>
            <p:cNvPr id="658" name="Google Shape;658;p79"/>
            <p:cNvSpPr/>
            <p:nvPr/>
          </p:nvSpPr>
          <p:spPr>
            <a:xfrm>
              <a:off x="3168" y="2976"/>
              <a:ext cx="96" cy="96"/>
            </a:xfrm>
            <a:prstGeom prst="octagon">
              <a:avLst>
                <a:gd name="adj" fmla="val 29287"/>
              </a:avLst>
            </a:prstGeom>
            <a:solidFill>
              <a:schemeClr val="accent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400"/>
                <a:buFont typeface="Arial"/>
                <a:buNone/>
              </a:pPr>
              <a:endParaRPr sz="1400">
                <a:solidFill>
                  <a:schemeClr val="dk1"/>
                </a:solidFill>
                <a:latin typeface="Arial"/>
                <a:ea typeface="Arial"/>
                <a:cs typeface="Arial"/>
                <a:sym typeface="Arial"/>
              </a:endParaRPr>
            </a:p>
          </p:txBody>
        </p:sp>
        <p:sp>
          <p:nvSpPr>
            <p:cNvPr id="659" name="Google Shape;659;p79"/>
            <p:cNvSpPr/>
            <p:nvPr/>
          </p:nvSpPr>
          <p:spPr>
            <a:xfrm>
              <a:off x="2160" y="3264"/>
              <a:ext cx="96" cy="96"/>
            </a:xfrm>
            <a:prstGeom prst="octagon">
              <a:avLst>
                <a:gd name="adj" fmla="val 29287"/>
              </a:avLst>
            </a:prstGeom>
            <a:solidFill>
              <a:srgbClr val="FF0066"/>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400"/>
                <a:buFont typeface="Arial"/>
                <a:buNone/>
              </a:pPr>
              <a:endParaRPr sz="1400">
                <a:solidFill>
                  <a:schemeClr val="dk1"/>
                </a:solidFill>
                <a:latin typeface="Arial"/>
                <a:ea typeface="Arial"/>
                <a:cs typeface="Arial"/>
                <a:sym typeface="Arial"/>
              </a:endParaRPr>
            </a:p>
          </p:txBody>
        </p:sp>
        <p:sp>
          <p:nvSpPr>
            <p:cNvPr id="660" name="Google Shape;660;p79"/>
            <p:cNvSpPr/>
            <p:nvPr/>
          </p:nvSpPr>
          <p:spPr>
            <a:xfrm>
              <a:off x="2304" y="3312"/>
              <a:ext cx="96" cy="96"/>
            </a:xfrm>
            <a:prstGeom prst="octagon">
              <a:avLst>
                <a:gd name="adj" fmla="val 29287"/>
              </a:avLst>
            </a:prstGeom>
            <a:solidFill>
              <a:srgbClr val="FF0066"/>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400"/>
                <a:buFont typeface="Arial"/>
                <a:buNone/>
              </a:pPr>
              <a:endParaRPr sz="1400">
                <a:solidFill>
                  <a:schemeClr val="dk1"/>
                </a:solidFill>
                <a:latin typeface="Arial"/>
                <a:ea typeface="Arial"/>
                <a:cs typeface="Arial"/>
                <a:sym typeface="Arial"/>
              </a:endParaRPr>
            </a:p>
          </p:txBody>
        </p:sp>
        <p:sp>
          <p:nvSpPr>
            <p:cNvPr id="661" name="Google Shape;661;p79"/>
            <p:cNvSpPr/>
            <p:nvPr/>
          </p:nvSpPr>
          <p:spPr>
            <a:xfrm>
              <a:off x="2304" y="3456"/>
              <a:ext cx="96" cy="96"/>
            </a:xfrm>
            <a:prstGeom prst="octagon">
              <a:avLst>
                <a:gd name="adj" fmla="val 29287"/>
              </a:avLst>
            </a:prstGeom>
            <a:solidFill>
              <a:srgbClr val="FF0066"/>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400"/>
                <a:buFont typeface="Arial"/>
                <a:buNone/>
              </a:pPr>
              <a:endParaRPr sz="1400">
                <a:solidFill>
                  <a:schemeClr val="dk1"/>
                </a:solidFill>
                <a:latin typeface="Arial"/>
                <a:ea typeface="Arial"/>
                <a:cs typeface="Arial"/>
                <a:sym typeface="Arial"/>
              </a:endParaRPr>
            </a:p>
          </p:txBody>
        </p:sp>
        <p:sp>
          <p:nvSpPr>
            <p:cNvPr id="662" name="Google Shape;662;p79"/>
            <p:cNvSpPr/>
            <p:nvPr/>
          </p:nvSpPr>
          <p:spPr>
            <a:xfrm>
              <a:off x="2448" y="3312"/>
              <a:ext cx="96" cy="96"/>
            </a:xfrm>
            <a:prstGeom prst="octagon">
              <a:avLst>
                <a:gd name="adj" fmla="val 29287"/>
              </a:avLst>
            </a:prstGeom>
            <a:solidFill>
              <a:srgbClr val="FF0066"/>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400"/>
                <a:buFont typeface="Arial"/>
                <a:buNone/>
              </a:pPr>
              <a:endParaRPr sz="1400">
                <a:solidFill>
                  <a:schemeClr val="dk1"/>
                </a:solidFill>
                <a:latin typeface="Arial"/>
                <a:ea typeface="Arial"/>
                <a:cs typeface="Arial"/>
                <a:sym typeface="Arial"/>
              </a:endParaRPr>
            </a:p>
          </p:txBody>
        </p:sp>
        <p:sp>
          <p:nvSpPr>
            <p:cNvPr id="663" name="Google Shape;663;p79"/>
            <p:cNvSpPr/>
            <p:nvPr/>
          </p:nvSpPr>
          <p:spPr>
            <a:xfrm>
              <a:off x="2352" y="3168"/>
              <a:ext cx="96" cy="96"/>
            </a:xfrm>
            <a:prstGeom prst="octagon">
              <a:avLst>
                <a:gd name="adj" fmla="val 29287"/>
              </a:avLst>
            </a:prstGeom>
            <a:solidFill>
              <a:srgbClr val="FF0066"/>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400"/>
                <a:buFont typeface="Arial"/>
                <a:buNone/>
              </a:pPr>
              <a:endParaRPr sz="1400">
                <a:solidFill>
                  <a:schemeClr val="dk1"/>
                </a:solidFill>
                <a:latin typeface="Arial"/>
                <a:ea typeface="Arial"/>
                <a:cs typeface="Arial"/>
                <a:sym typeface="Arial"/>
              </a:endParaRPr>
            </a:p>
          </p:txBody>
        </p:sp>
        <p:sp>
          <p:nvSpPr>
            <p:cNvPr id="664" name="Google Shape;664;p79"/>
            <p:cNvSpPr/>
            <p:nvPr/>
          </p:nvSpPr>
          <p:spPr>
            <a:xfrm>
              <a:off x="2448" y="3456"/>
              <a:ext cx="96" cy="96"/>
            </a:xfrm>
            <a:prstGeom prst="octagon">
              <a:avLst>
                <a:gd name="adj" fmla="val 29287"/>
              </a:avLst>
            </a:prstGeom>
            <a:solidFill>
              <a:srgbClr val="FF0066"/>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400"/>
                <a:buFont typeface="Arial"/>
                <a:buNone/>
              </a:pPr>
              <a:endParaRPr sz="1400">
                <a:solidFill>
                  <a:schemeClr val="dk1"/>
                </a:solidFill>
                <a:latin typeface="Arial"/>
                <a:ea typeface="Arial"/>
                <a:cs typeface="Arial"/>
                <a:sym typeface="Arial"/>
              </a:endParaRPr>
            </a:p>
          </p:txBody>
        </p:sp>
        <p:sp>
          <p:nvSpPr>
            <p:cNvPr id="665" name="Google Shape;665;p79"/>
            <p:cNvSpPr/>
            <p:nvPr/>
          </p:nvSpPr>
          <p:spPr>
            <a:xfrm>
              <a:off x="2160" y="3408"/>
              <a:ext cx="96" cy="96"/>
            </a:xfrm>
            <a:prstGeom prst="octagon">
              <a:avLst>
                <a:gd name="adj" fmla="val 29287"/>
              </a:avLst>
            </a:prstGeom>
            <a:solidFill>
              <a:srgbClr val="FF0066"/>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400"/>
                <a:buFont typeface="Arial"/>
                <a:buNone/>
              </a:pPr>
              <a:endParaRPr sz="1400">
                <a:solidFill>
                  <a:schemeClr val="dk1"/>
                </a:solidFill>
                <a:latin typeface="Arial"/>
                <a:ea typeface="Arial"/>
                <a:cs typeface="Arial"/>
                <a:sym typeface="Arial"/>
              </a:endParaRPr>
            </a:p>
          </p:txBody>
        </p:sp>
        <p:sp>
          <p:nvSpPr>
            <p:cNvPr id="666" name="Google Shape;666;p79"/>
            <p:cNvSpPr/>
            <p:nvPr/>
          </p:nvSpPr>
          <p:spPr>
            <a:xfrm>
              <a:off x="3504" y="3552"/>
              <a:ext cx="96" cy="96"/>
            </a:xfrm>
            <a:prstGeom prst="octagon">
              <a:avLst>
                <a:gd name="adj" fmla="val 29287"/>
              </a:avLst>
            </a:prstGeom>
            <a:solidFill>
              <a:schemeClr val="accent2"/>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400"/>
                <a:buFont typeface="Arial"/>
                <a:buNone/>
              </a:pPr>
              <a:endParaRPr sz="1400">
                <a:solidFill>
                  <a:schemeClr val="dk1"/>
                </a:solidFill>
                <a:latin typeface="Arial"/>
                <a:ea typeface="Arial"/>
                <a:cs typeface="Arial"/>
                <a:sym typeface="Arial"/>
              </a:endParaRPr>
            </a:p>
          </p:txBody>
        </p:sp>
        <p:sp>
          <p:nvSpPr>
            <p:cNvPr id="667" name="Google Shape;667;p79"/>
            <p:cNvSpPr/>
            <p:nvPr/>
          </p:nvSpPr>
          <p:spPr>
            <a:xfrm>
              <a:off x="3792" y="3600"/>
              <a:ext cx="96" cy="96"/>
            </a:xfrm>
            <a:prstGeom prst="octagon">
              <a:avLst>
                <a:gd name="adj" fmla="val 29287"/>
              </a:avLst>
            </a:prstGeom>
            <a:solidFill>
              <a:schemeClr val="accent2"/>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400"/>
                <a:buFont typeface="Arial"/>
                <a:buNone/>
              </a:pPr>
              <a:endParaRPr sz="1400">
                <a:solidFill>
                  <a:schemeClr val="dk1"/>
                </a:solidFill>
                <a:latin typeface="Arial"/>
                <a:ea typeface="Arial"/>
                <a:cs typeface="Arial"/>
                <a:sym typeface="Arial"/>
              </a:endParaRPr>
            </a:p>
          </p:txBody>
        </p:sp>
        <p:sp>
          <p:nvSpPr>
            <p:cNvPr id="668" name="Google Shape;668;p79"/>
            <p:cNvSpPr/>
            <p:nvPr/>
          </p:nvSpPr>
          <p:spPr>
            <a:xfrm>
              <a:off x="3648" y="3696"/>
              <a:ext cx="96" cy="96"/>
            </a:xfrm>
            <a:prstGeom prst="octagon">
              <a:avLst>
                <a:gd name="adj" fmla="val 29287"/>
              </a:avLst>
            </a:prstGeom>
            <a:solidFill>
              <a:schemeClr val="accent2"/>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400"/>
                <a:buFont typeface="Arial"/>
                <a:buNone/>
              </a:pPr>
              <a:endParaRPr sz="1400">
                <a:solidFill>
                  <a:schemeClr val="dk1"/>
                </a:solidFill>
                <a:latin typeface="Arial"/>
                <a:ea typeface="Arial"/>
                <a:cs typeface="Arial"/>
                <a:sym typeface="Arial"/>
              </a:endParaRPr>
            </a:p>
          </p:txBody>
        </p:sp>
        <p:sp>
          <p:nvSpPr>
            <p:cNvPr id="669" name="Google Shape;669;p79"/>
            <p:cNvSpPr/>
            <p:nvPr/>
          </p:nvSpPr>
          <p:spPr>
            <a:xfrm>
              <a:off x="3504" y="3792"/>
              <a:ext cx="96" cy="96"/>
            </a:xfrm>
            <a:prstGeom prst="octagon">
              <a:avLst>
                <a:gd name="adj" fmla="val 29287"/>
              </a:avLst>
            </a:prstGeom>
            <a:solidFill>
              <a:schemeClr val="accent2"/>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400"/>
                <a:buFont typeface="Arial"/>
                <a:buNone/>
              </a:pPr>
              <a:endParaRPr sz="1400">
                <a:solidFill>
                  <a:schemeClr val="dk1"/>
                </a:solidFill>
                <a:latin typeface="Arial"/>
                <a:ea typeface="Arial"/>
                <a:cs typeface="Arial"/>
                <a:sym typeface="Arial"/>
              </a:endParaRPr>
            </a:p>
          </p:txBody>
        </p:sp>
        <p:sp>
          <p:nvSpPr>
            <p:cNvPr id="670" name="Google Shape;670;p79"/>
            <p:cNvSpPr/>
            <p:nvPr/>
          </p:nvSpPr>
          <p:spPr>
            <a:xfrm>
              <a:off x="3696" y="3792"/>
              <a:ext cx="96" cy="96"/>
            </a:xfrm>
            <a:prstGeom prst="octagon">
              <a:avLst>
                <a:gd name="adj" fmla="val 29287"/>
              </a:avLst>
            </a:prstGeom>
            <a:solidFill>
              <a:schemeClr val="accent2"/>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400"/>
                <a:buFont typeface="Arial"/>
                <a:buNone/>
              </a:pPr>
              <a:endParaRPr sz="1400">
                <a:solidFill>
                  <a:schemeClr val="dk1"/>
                </a:solidFill>
                <a:latin typeface="Arial"/>
                <a:ea typeface="Arial"/>
                <a:cs typeface="Arial"/>
                <a:sym typeface="Arial"/>
              </a:endParaRPr>
            </a:p>
          </p:txBody>
        </p:sp>
        <p:sp>
          <p:nvSpPr>
            <p:cNvPr id="671" name="Google Shape;671;p79"/>
            <p:cNvSpPr/>
            <p:nvPr/>
          </p:nvSpPr>
          <p:spPr>
            <a:xfrm rot="10800000" flipH="1">
              <a:off x="3504" y="3648"/>
              <a:ext cx="96" cy="96"/>
            </a:xfrm>
            <a:prstGeom prst="octagon">
              <a:avLst>
                <a:gd name="adj" fmla="val 29287"/>
              </a:avLst>
            </a:prstGeom>
            <a:solidFill>
              <a:schemeClr val="accent2"/>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400"/>
                <a:buFont typeface="Arial"/>
                <a:buNone/>
              </a:pPr>
              <a:endParaRPr sz="1400">
                <a:solidFill>
                  <a:schemeClr val="dk1"/>
                </a:solidFill>
                <a:latin typeface="Arial"/>
                <a:ea typeface="Arial"/>
                <a:cs typeface="Arial"/>
                <a:sym typeface="Arial"/>
              </a:endParaRPr>
            </a:p>
          </p:txBody>
        </p:sp>
        <p:sp>
          <p:nvSpPr>
            <p:cNvPr id="672" name="Google Shape;672;p79"/>
            <p:cNvSpPr/>
            <p:nvPr/>
          </p:nvSpPr>
          <p:spPr>
            <a:xfrm>
              <a:off x="3696" y="3504"/>
              <a:ext cx="96" cy="96"/>
            </a:xfrm>
            <a:prstGeom prst="octagon">
              <a:avLst>
                <a:gd name="adj" fmla="val 29287"/>
              </a:avLst>
            </a:prstGeom>
            <a:solidFill>
              <a:schemeClr val="accent2"/>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400"/>
                <a:buFont typeface="Arial"/>
                <a:buNone/>
              </a:pPr>
              <a:endParaRPr sz="1400">
                <a:solidFill>
                  <a:schemeClr val="dk1"/>
                </a:solidFill>
                <a:latin typeface="Arial"/>
                <a:ea typeface="Arial"/>
                <a:cs typeface="Arial"/>
                <a:sym typeface="Arial"/>
              </a:endParaRPr>
            </a:p>
          </p:txBody>
        </p:sp>
      </p:grpSp>
      <p:cxnSp>
        <p:nvCxnSpPr>
          <p:cNvPr id="673" name="Google Shape;673;p79"/>
          <p:cNvCxnSpPr/>
          <p:nvPr/>
        </p:nvCxnSpPr>
        <p:spPr>
          <a:xfrm rot="10800000" flipH="1">
            <a:off x="6019800" y="2362200"/>
            <a:ext cx="1828800" cy="1295400"/>
          </a:xfrm>
          <a:prstGeom prst="straightConnector1">
            <a:avLst/>
          </a:prstGeom>
          <a:noFill/>
          <a:ln w="12700" cap="flat" cmpd="sng">
            <a:solidFill>
              <a:schemeClr val="dk1"/>
            </a:solidFill>
            <a:prstDash val="solid"/>
            <a:round/>
            <a:headEnd type="none" w="med" len="med"/>
            <a:tailEnd type="none" w="med" len="med"/>
          </a:ln>
        </p:spPr>
      </p:cxnSp>
      <p:cxnSp>
        <p:nvCxnSpPr>
          <p:cNvPr id="674" name="Google Shape;674;p79"/>
          <p:cNvCxnSpPr/>
          <p:nvPr/>
        </p:nvCxnSpPr>
        <p:spPr>
          <a:xfrm>
            <a:off x="2438400" y="2209800"/>
            <a:ext cx="2133600" cy="990600"/>
          </a:xfrm>
          <a:prstGeom prst="straightConnector1">
            <a:avLst/>
          </a:prstGeom>
          <a:noFill/>
          <a:ln w="12700" cap="flat" cmpd="sng">
            <a:solidFill>
              <a:schemeClr val="dk1"/>
            </a:solidFill>
            <a:prstDash val="solid"/>
            <a:round/>
            <a:headEnd type="none" w="med" len="med"/>
            <a:tailEnd type="none" w="med" len="med"/>
          </a:ln>
        </p:spPr>
      </p:cxnSp>
      <p:cxnSp>
        <p:nvCxnSpPr>
          <p:cNvPr id="675" name="Google Shape;675;p79"/>
          <p:cNvCxnSpPr/>
          <p:nvPr/>
        </p:nvCxnSpPr>
        <p:spPr>
          <a:xfrm rot="10800000" flipH="1">
            <a:off x="3124200" y="4343400"/>
            <a:ext cx="1524000" cy="762000"/>
          </a:xfrm>
          <a:prstGeom prst="straightConnector1">
            <a:avLst/>
          </a:prstGeom>
          <a:noFill/>
          <a:ln w="12700" cap="flat" cmpd="sng">
            <a:solidFill>
              <a:schemeClr val="dk1"/>
            </a:solidFill>
            <a:prstDash val="solid"/>
            <a:round/>
            <a:headEnd type="none" w="med" len="med"/>
            <a:tailEnd type="none" w="med" len="med"/>
          </a:ln>
        </p:spPr>
      </p:cxnSp>
      <p:cxnSp>
        <p:nvCxnSpPr>
          <p:cNvPr id="676" name="Google Shape;676;p79"/>
          <p:cNvCxnSpPr/>
          <p:nvPr/>
        </p:nvCxnSpPr>
        <p:spPr>
          <a:xfrm>
            <a:off x="6019800" y="4191000"/>
            <a:ext cx="1600200" cy="990600"/>
          </a:xfrm>
          <a:prstGeom prst="straightConnector1">
            <a:avLst/>
          </a:prstGeom>
          <a:noFill/>
          <a:ln w="12700" cap="flat" cmpd="sng">
            <a:solidFill>
              <a:schemeClr val="dk1"/>
            </a:solidFill>
            <a:prstDash val="solid"/>
            <a:round/>
            <a:headEnd type="none" w="med" len="med"/>
            <a:tailEnd type="none" w="med" len="med"/>
          </a:ln>
        </p:spPr>
      </p:cxnSp>
      <p:sp>
        <p:nvSpPr>
          <p:cNvPr id="677" name="Google Shape;677;p79"/>
          <p:cNvSpPr txBox="1"/>
          <p:nvPr/>
        </p:nvSpPr>
        <p:spPr>
          <a:xfrm rot="-2160000">
            <a:off x="5876926" y="3013075"/>
            <a:ext cx="2105025" cy="336550"/>
          </a:xfrm>
          <a:prstGeom prst="rect">
            <a:avLst/>
          </a:prstGeom>
          <a:noFill/>
          <a:ln>
            <a:noFill/>
          </a:ln>
        </p:spPr>
        <p:txBody>
          <a:bodyPr spcFirstLastPara="1" wrap="square" lIns="91425" tIns="45700" rIns="91425" bIns="45700" anchor="t" anchorCtr="0">
            <a:spAutoFit/>
          </a:bodyPr>
          <a:lstStyle/>
          <a:p>
            <a:pPr marL="342900" marR="0" lvl="0" indent="-342900" algn="ctr" rtl="0">
              <a:spcBef>
                <a:spcPts val="0"/>
              </a:spcBef>
              <a:spcAft>
                <a:spcPts val="0"/>
              </a:spcAft>
              <a:buClr>
                <a:schemeClr val="accent2"/>
              </a:buClr>
              <a:buSzPts val="1200"/>
              <a:buFont typeface="Arial"/>
              <a:buNone/>
            </a:pPr>
            <a:r>
              <a:rPr lang="en-US" sz="1600">
                <a:solidFill>
                  <a:srgbClr val="006600"/>
                </a:solidFill>
                <a:latin typeface="Arial"/>
                <a:ea typeface="Arial"/>
                <a:cs typeface="Arial"/>
                <a:sym typeface="Arial"/>
              </a:rPr>
              <a:t>Predictive Modeling</a:t>
            </a:r>
            <a:endParaRPr sz="1600">
              <a:solidFill>
                <a:schemeClr val="lt2"/>
              </a:solidFill>
              <a:latin typeface="Arial"/>
              <a:ea typeface="Arial"/>
              <a:cs typeface="Arial"/>
              <a:sym typeface="Arial"/>
            </a:endParaRPr>
          </a:p>
        </p:txBody>
      </p:sp>
      <p:sp>
        <p:nvSpPr>
          <p:cNvPr id="678" name="Google Shape;678;p79"/>
          <p:cNvSpPr txBox="1"/>
          <p:nvPr/>
        </p:nvSpPr>
        <p:spPr>
          <a:xfrm rot="1500000">
            <a:off x="3154364" y="2514600"/>
            <a:ext cx="1189037" cy="336550"/>
          </a:xfrm>
          <a:prstGeom prst="rect">
            <a:avLst/>
          </a:prstGeom>
          <a:noFill/>
          <a:ln>
            <a:noFill/>
          </a:ln>
        </p:spPr>
        <p:txBody>
          <a:bodyPr spcFirstLastPara="1" wrap="square" lIns="91425" tIns="45700" rIns="91425" bIns="45700" anchor="t" anchorCtr="0">
            <a:spAutoFit/>
          </a:bodyPr>
          <a:lstStyle/>
          <a:p>
            <a:pPr marL="342900" marR="0" lvl="0" indent="-342900" algn="ctr" rtl="0">
              <a:spcBef>
                <a:spcPts val="0"/>
              </a:spcBef>
              <a:spcAft>
                <a:spcPts val="0"/>
              </a:spcAft>
              <a:buClr>
                <a:schemeClr val="accent2"/>
              </a:buClr>
              <a:buSzPts val="1200"/>
              <a:buFont typeface="Arial"/>
              <a:buNone/>
            </a:pPr>
            <a:r>
              <a:rPr lang="en-US" sz="1600">
                <a:solidFill>
                  <a:srgbClr val="006600"/>
                </a:solidFill>
                <a:latin typeface="Arial"/>
                <a:ea typeface="Arial"/>
                <a:cs typeface="Arial"/>
                <a:sym typeface="Arial"/>
              </a:rPr>
              <a:t>Clustering</a:t>
            </a:r>
            <a:endParaRPr sz="1600">
              <a:solidFill>
                <a:schemeClr val="lt2"/>
              </a:solidFill>
              <a:latin typeface="Arial"/>
              <a:ea typeface="Arial"/>
              <a:cs typeface="Arial"/>
              <a:sym typeface="Arial"/>
            </a:endParaRPr>
          </a:p>
        </p:txBody>
      </p:sp>
      <p:sp>
        <p:nvSpPr>
          <p:cNvPr id="679" name="Google Shape;679;p79"/>
          <p:cNvSpPr txBox="1"/>
          <p:nvPr/>
        </p:nvSpPr>
        <p:spPr>
          <a:xfrm rot="-1560000">
            <a:off x="3132138" y="4461716"/>
            <a:ext cx="1363662" cy="679450"/>
          </a:xfrm>
          <a:prstGeom prst="rect">
            <a:avLst/>
          </a:prstGeom>
          <a:noFill/>
          <a:ln>
            <a:noFill/>
          </a:ln>
        </p:spPr>
        <p:txBody>
          <a:bodyPr spcFirstLastPara="1" wrap="square" lIns="91425" tIns="45700" rIns="91425" bIns="45700" anchor="t" anchorCtr="0">
            <a:spAutoFit/>
          </a:bodyPr>
          <a:lstStyle/>
          <a:p>
            <a:pPr marL="0" marR="0" lvl="0" indent="0" algn="l" rtl="0">
              <a:lnSpc>
                <a:spcPct val="120000"/>
              </a:lnSpc>
              <a:spcBef>
                <a:spcPts val="0"/>
              </a:spcBef>
              <a:spcAft>
                <a:spcPts val="0"/>
              </a:spcAft>
              <a:buClr>
                <a:schemeClr val="accent2"/>
              </a:buClr>
              <a:buSzPts val="1200"/>
              <a:buFont typeface="Arial"/>
              <a:buNone/>
            </a:pPr>
            <a:r>
              <a:rPr lang="en-US" sz="1600">
                <a:solidFill>
                  <a:srgbClr val="006600"/>
                </a:solidFill>
                <a:latin typeface="Arial"/>
                <a:ea typeface="Arial"/>
                <a:cs typeface="Arial"/>
                <a:sym typeface="Arial"/>
              </a:rPr>
              <a:t>Association </a:t>
            </a:r>
            <a:br>
              <a:rPr lang="en-US" sz="1600">
                <a:solidFill>
                  <a:srgbClr val="006600"/>
                </a:solidFill>
                <a:latin typeface="Arial"/>
                <a:ea typeface="Arial"/>
                <a:cs typeface="Arial"/>
                <a:sym typeface="Arial"/>
              </a:rPr>
            </a:br>
            <a:r>
              <a:rPr lang="en-US" sz="1600">
                <a:solidFill>
                  <a:srgbClr val="006600"/>
                </a:solidFill>
                <a:latin typeface="Arial"/>
                <a:ea typeface="Arial"/>
                <a:cs typeface="Arial"/>
                <a:sym typeface="Arial"/>
              </a:rPr>
              <a:t>Rules</a:t>
            </a:r>
            <a:endParaRPr sz="1600">
              <a:solidFill>
                <a:schemeClr val="lt2"/>
              </a:solidFill>
              <a:latin typeface="Arial"/>
              <a:ea typeface="Arial"/>
              <a:cs typeface="Arial"/>
              <a:sym typeface="Arial"/>
            </a:endParaRPr>
          </a:p>
        </p:txBody>
      </p:sp>
      <p:sp>
        <p:nvSpPr>
          <p:cNvPr id="680" name="Google Shape;680;p79"/>
          <p:cNvSpPr txBox="1"/>
          <p:nvPr/>
        </p:nvSpPr>
        <p:spPr>
          <a:xfrm rot="1920000">
            <a:off x="6165851" y="4323184"/>
            <a:ext cx="1109663" cy="58102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chemeClr val="accent2"/>
              </a:buClr>
              <a:buSzPts val="1200"/>
              <a:buFont typeface="Arial"/>
              <a:buNone/>
            </a:pPr>
            <a:r>
              <a:rPr lang="en-US" sz="1600">
                <a:solidFill>
                  <a:srgbClr val="006600"/>
                </a:solidFill>
                <a:latin typeface="Arial"/>
                <a:ea typeface="Arial"/>
                <a:cs typeface="Arial"/>
                <a:sym typeface="Arial"/>
              </a:rPr>
              <a:t>Anomaly </a:t>
            </a:r>
            <a:br>
              <a:rPr lang="en-US" sz="1600">
                <a:solidFill>
                  <a:srgbClr val="006600"/>
                </a:solidFill>
                <a:latin typeface="Arial"/>
                <a:ea typeface="Arial"/>
                <a:cs typeface="Arial"/>
                <a:sym typeface="Arial"/>
              </a:rPr>
            </a:br>
            <a:r>
              <a:rPr lang="en-US" sz="1600">
                <a:solidFill>
                  <a:srgbClr val="006600"/>
                </a:solidFill>
                <a:latin typeface="Arial"/>
                <a:ea typeface="Arial"/>
                <a:cs typeface="Arial"/>
                <a:sym typeface="Arial"/>
              </a:rPr>
              <a:t>Detection</a:t>
            </a:r>
            <a:endParaRPr sz="1600">
              <a:solidFill>
                <a:schemeClr val="lt2"/>
              </a:solidFill>
              <a:latin typeface="Arial"/>
              <a:ea typeface="Arial"/>
              <a:cs typeface="Arial"/>
              <a:sym typeface="Arial"/>
            </a:endParaRPr>
          </a:p>
        </p:txBody>
      </p:sp>
      <p:pic>
        <p:nvPicPr>
          <p:cNvPr id="681" name="Google Shape;681;p79" descr="fd01226_"/>
          <p:cNvPicPr preferRelativeResize="0"/>
          <p:nvPr/>
        </p:nvPicPr>
        <p:blipFill rotWithShape="1">
          <a:blip r:embed="rId5">
            <a:alphaModFix/>
          </a:blip>
          <a:srcRect/>
          <a:stretch/>
        </p:blipFill>
        <p:spPr>
          <a:xfrm>
            <a:off x="1752601" y="5438776"/>
            <a:ext cx="569913" cy="809625"/>
          </a:xfrm>
          <a:prstGeom prst="rect">
            <a:avLst/>
          </a:prstGeom>
          <a:noFill/>
          <a:ln>
            <a:noFill/>
          </a:ln>
        </p:spPr>
      </p:pic>
      <p:sp>
        <p:nvSpPr>
          <p:cNvPr id="682" name="Google Shape;682;p79"/>
          <p:cNvSpPr/>
          <p:nvPr/>
        </p:nvSpPr>
        <p:spPr>
          <a:xfrm>
            <a:off x="1828801" y="5667376"/>
            <a:ext cx="479425" cy="366713"/>
          </a:xfrm>
          <a:prstGeom prst="rect">
            <a:avLst/>
          </a:prstGeom>
          <a:noFill/>
          <a:ln>
            <a:noFill/>
          </a:ln>
        </p:spPr>
        <p:txBody>
          <a:bodyPr spcFirstLastPara="1" wrap="square" lIns="0" tIns="45700" rIns="0" bIns="45700" anchor="t" anchorCtr="0">
            <a:noAutofit/>
          </a:bodyPr>
          <a:lstStyle/>
          <a:p>
            <a:pPr marL="0" marR="0" lvl="0" indent="0" algn="l" rtl="0">
              <a:spcBef>
                <a:spcPts val="0"/>
              </a:spcBef>
              <a:spcAft>
                <a:spcPts val="0"/>
              </a:spcAft>
              <a:buClr>
                <a:srgbClr val="CC0000"/>
              </a:buClr>
              <a:buSzPts val="1800"/>
              <a:buFont typeface="Arial"/>
              <a:buNone/>
            </a:pPr>
            <a:r>
              <a:rPr lang="en-US" sz="1800">
                <a:solidFill>
                  <a:srgbClr val="CC0000"/>
                </a:solidFill>
                <a:latin typeface="Tahoma"/>
                <a:ea typeface="Tahoma"/>
                <a:cs typeface="Tahoma"/>
                <a:sym typeface="Tahoma"/>
              </a:rPr>
              <a:t>Milk</a:t>
            </a:r>
            <a:endParaRPr/>
          </a:p>
        </p:txBody>
      </p:sp>
      <p:sp>
        <p:nvSpPr>
          <p:cNvPr id="683" name="Google Shape;683;p79"/>
          <p:cNvSpPr txBox="1"/>
          <p:nvPr/>
        </p:nvSpPr>
        <p:spPr>
          <a:xfrm>
            <a:off x="4724400" y="2286000"/>
            <a:ext cx="1143000" cy="304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1400"/>
              <a:buFont typeface="Arial"/>
              <a:buNone/>
            </a:pPr>
            <a:endParaRPr sz="1400">
              <a:solidFill>
                <a:schemeClr val="dk1"/>
              </a:solidFill>
              <a:latin typeface="Arial"/>
              <a:ea typeface="Arial"/>
              <a:cs typeface="Arial"/>
              <a:sym typeface="Arial"/>
            </a:endParaRPr>
          </a:p>
        </p:txBody>
      </p:sp>
      <p:sp>
        <p:nvSpPr>
          <p:cNvPr id="684" name="Google Shape;684;p79"/>
          <p:cNvSpPr txBox="1"/>
          <p:nvPr/>
        </p:nvSpPr>
        <p:spPr>
          <a:xfrm>
            <a:off x="4876800" y="2209801"/>
            <a:ext cx="990600" cy="51911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2800"/>
              <a:buFont typeface="Arial"/>
              <a:buNone/>
            </a:pPr>
            <a:r>
              <a:rPr lang="en-US" sz="2800">
                <a:solidFill>
                  <a:schemeClr val="dk1"/>
                </a:solidFill>
                <a:latin typeface="Arial"/>
                <a:ea typeface="Arial"/>
                <a:cs typeface="Arial"/>
                <a:sym typeface="Arial"/>
              </a:rPr>
              <a:t>Data</a:t>
            </a:r>
            <a:endParaRPr/>
          </a:p>
        </p:txBody>
      </p:sp>
      <p:pic>
        <p:nvPicPr>
          <p:cNvPr id="685" name="Google Shape;685;p79"/>
          <p:cNvPicPr preferRelativeResize="0"/>
          <p:nvPr/>
        </p:nvPicPr>
        <p:blipFill rotWithShape="1">
          <a:blip r:embed="rId6">
            <a:alphaModFix/>
          </a:blip>
          <a:srcRect l="9061" r="63640" b="34026"/>
          <a:stretch/>
        </p:blipFill>
        <p:spPr>
          <a:xfrm>
            <a:off x="3048001" y="5257801"/>
            <a:ext cx="1362075" cy="1109663"/>
          </a:xfrm>
          <a:prstGeom prst="rect">
            <a:avLst/>
          </a:prstGeom>
          <a:noFill/>
          <a:ln>
            <a:noFill/>
          </a:ln>
        </p:spPr>
      </p:pic>
      <p:cxnSp>
        <p:nvCxnSpPr>
          <p:cNvPr id="686" name="Google Shape;686;p79"/>
          <p:cNvCxnSpPr/>
          <p:nvPr/>
        </p:nvCxnSpPr>
        <p:spPr>
          <a:xfrm>
            <a:off x="2438400" y="5895975"/>
            <a:ext cx="533400" cy="0"/>
          </a:xfrm>
          <a:prstGeom prst="straightConnector1">
            <a:avLst/>
          </a:prstGeom>
          <a:noFill/>
          <a:ln w="38100" cap="flat" cmpd="sng">
            <a:solidFill>
              <a:srgbClr val="FF0000"/>
            </a:solidFill>
            <a:prstDash val="solid"/>
            <a:round/>
            <a:headEnd type="none" w="med" len="med"/>
            <a:tailEnd type="triangle" w="med" len="med"/>
          </a:ln>
        </p:spPr>
      </p:cxnSp>
      <p:grpSp>
        <p:nvGrpSpPr>
          <p:cNvPr id="687" name="Google Shape;687;p79"/>
          <p:cNvGrpSpPr/>
          <p:nvPr/>
        </p:nvGrpSpPr>
        <p:grpSpPr>
          <a:xfrm>
            <a:off x="7315200" y="3429000"/>
            <a:ext cx="3352800" cy="2971800"/>
            <a:chOff x="3648" y="2448"/>
            <a:chExt cx="2112" cy="1872"/>
          </a:xfrm>
        </p:grpSpPr>
        <p:pic>
          <p:nvPicPr>
            <p:cNvPr id="688" name="Google Shape;688;p79"/>
            <p:cNvPicPr preferRelativeResize="0"/>
            <p:nvPr/>
          </p:nvPicPr>
          <p:blipFill rotWithShape="1">
            <a:blip r:embed="rId7">
              <a:alphaModFix/>
            </a:blip>
            <a:srcRect/>
            <a:stretch/>
          </p:blipFill>
          <p:spPr>
            <a:xfrm>
              <a:off x="3648" y="2448"/>
              <a:ext cx="2112" cy="1872"/>
            </a:xfrm>
            <a:prstGeom prst="rect">
              <a:avLst/>
            </a:prstGeom>
            <a:noFill/>
            <a:ln>
              <a:noFill/>
            </a:ln>
          </p:spPr>
        </p:pic>
        <p:sp>
          <p:nvSpPr>
            <p:cNvPr id="689" name="Google Shape;689;p79"/>
            <p:cNvSpPr/>
            <p:nvPr/>
          </p:nvSpPr>
          <p:spPr>
            <a:xfrm>
              <a:off x="3766" y="2961"/>
              <a:ext cx="86" cy="84"/>
            </a:xfrm>
            <a:prstGeom prst="ellipse">
              <a:avLst/>
            </a:prstGeom>
            <a:noFill/>
            <a:ln w="19050" cap="flat" cmpd="sng">
              <a:solidFill>
                <a:srgbClr val="FF33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400"/>
                <a:buFont typeface="Arial"/>
                <a:buNone/>
              </a:pPr>
              <a:endParaRPr sz="1400">
                <a:solidFill>
                  <a:schemeClr val="dk1"/>
                </a:solidFill>
                <a:latin typeface="Arial"/>
                <a:ea typeface="Arial"/>
                <a:cs typeface="Arial"/>
                <a:sym typeface="Arial"/>
              </a:endParaRPr>
            </a:p>
          </p:txBody>
        </p:sp>
        <p:sp>
          <p:nvSpPr>
            <p:cNvPr id="690" name="Google Shape;690;p79"/>
            <p:cNvSpPr/>
            <p:nvPr/>
          </p:nvSpPr>
          <p:spPr>
            <a:xfrm>
              <a:off x="3907" y="3224"/>
              <a:ext cx="86" cy="84"/>
            </a:xfrm>
            <a:prstGeom prst="ellipse">
              <a:avLst/>
            </a:prstGeom>
            <a:noFill/>
            <a:ln w="19050" cap="flat" cmpd="sng">
              <a:solidFill>
                <a:srgbClr val="FF33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400"/>
                <a:buFont typeface="Arial"/>
                <a:buNone/>
              </a:pPr>
              <a:endParaRPr sz="1400">
                <a:solidFill>
                  <a:schemeClr val="dk1"/>
                </a:solidFill>
                <a:latin typeface="Arial"/>
                <a:ea typeface="Arial"/>
                <a:cs typeface="Arial"/>
                <a:sym typeface="Arial"/>
              </a:endParaRPr>
            </a:p>
          </p:txBody>
        </p:sp>
        <p:sp>
          <p:nvSpPr>
            <p:cNvPr id="691" name="Google Shape;691;p79"/>
            <p:cNvSpPr/>
            <p:nvPr/>
          </p:nvSpPr>
          <p:spPr>
            <a:xfrm>
              <a:off x="5612" y="3871"/>
              <a:ext cx="86" cy="85"/>
            </a:xfrm>
            <a:prstGeom prst="ellipse">
              <a:avLst/>
            </a:prstGeom>
            <a:noFill/>
            <a:ln w="19050" cap="flat" cmpd="sng">
              <a:solidFill>
                <a:srgbClr val="FF33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400"/>
                <a:buFont typeface="Arial"/>
                <a:buNone/>
              </a:pPr>
              <a:endParaRPr sz="1400">
                <a:solidFill>
                  <a:schemeClr val="dk1"/>
                </a:solidFill>
                <a:latin typeface="Arial"/>
                <a:ea typeface="Arial"/>
                <a:cs typeface="Arial"/>
                <a:sym typeface="Arial"/>
              </a:endParaRPr>
            </a:p>
          </p:txBody>
        </p:sp>
        <p:sp>
          <p:nvSpPr>
            <p:cNvPr id="692" name="Google Shape;692;p79"/>
            <p:cNvSpPr/>
            <p:nvPr/>
          </p:nvSpPr>
          <p:spPr>
            <a:xfrm>
              <a:off x="4319" y="3937"/>
              <a:ext cx="86" cy="84"/>
            </a:xfrm>
            <a:prstGeom prst="ellipse">
              <a:avLst/>
            </a:prstGeom>
            <a:noFill/>
            <a:ln w="19050" cap="flat" cmpd="sng">
              <a:solidFill>
                <a:srgbClr val="FF33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400"/>
                <a:buFont typeface="Arial"/>
                <a:buNone/>
              </a:pPr>
              <a:endParaRPr sz="1400">
                <a:solidFill>
                  <a:schemeClr val="dk1"/>
                </a:solidFill>
                <a:latin typeface="Arial"/>
                <a:ea typeface="Arial"/>
                <a:cs typeface="Arial"/>
                <a:sym typeface="Arial"/>
              </a:endParaRPr>
            </a:p>
          </p:txBody>
        </p:sp>
        <p:sp>
          <p:nvSpPr>
            <p:cNvPr id="693" name="Google Shape;693;p79"/>
            <p:cNvSpPr/>
            <p:nvPr/>
          </p:nvSpPr>
          <p:spPr>
            <a:xfrm>
              <a:off x="4944" y="3072"/>
              <a:ext cx="192" cy="240"/>
            </a:xfrm>
            <a:prstGeom prst="rect">
              <a:avLst/>
            </a:pr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400"/>
                <a:buFont typeface="Arial"/>
                <a:buNone/>
              </a:pPr>
              <a:endParaRPr sz="1400">
                <a:solidFill>
                  <a:schemeClr val="dk1"/>
                </a:solidFill>
                <a:latin typeface="Arial"/>
                <a:ea typeface="Arial"/>
                <a:cs typeface="Arial"/>
                <a:sym typeface="Arial"/>
              </a:endParaRPr>
            </a:p>
          </p:txBody>
        </p:sp>
        <p:sp>
          <p:nvSpPr>
            <p:cNvPr id="694" name="Google Shape;694;p79"/>
            <p:cNvSpPr/>
            <p:nvPr/>
          </p:nvSpPr>
          <p:spPr>
            <a:xfrm>
              <a:off x="3888" y="3120"/>
              <a:ext cx="192" cy="240"/>
            </a:xfrm>
            <a:prstGeom prst="rect">
              <a:avLst/>
            </a:pr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400"/>
                <a:buFont typeface="Arial"/>
                <a:buNone/>
              </a:pPr>
              <a:endParaRPr sz="1400">
                <a:solidFill>
                  <a:schemeClr val="dk1"/>
                </a:solidFill>
                <a:latin typeface="Arial"/>
                <a:ea typeface="Arial"/>
                <a:cs typeface="Arial"/>
                <a:sym typeface="Arial"/>
              </a:endParaRPr>
            </a:p>
          </p:txBody>
        </p:sp>
      </p:grpSp>
      <p:sp>
        <p:nvSpPr>
          <p:cNvPr id="695" name="Google Shape;695;p7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C00000"/>
              </a:buClr>
              <a:buSzPts val="4400"/>
              <a:buFont typeface="Times New Roman"/>
              <a:buNone/>
            </a:pPr>
            <a:r>
              <a:rPr lang="en-US"/>
              <a:t>Data Mining Tasks …</a:t>
            </a:r>
            <a:br>
              <a:rPr lang="en-US"/>
            </a:br>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2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C00000"/>
              </a:buClr>
              <a:buSzPts val="4400"/>
              <a:buFont typeface="Times New Roman"/>
              <a:buNone/>
            </a:pPr>
            <a:r>
              <a:rPr lang="en-US"/>
              <a:t>Record Data </a:t>
            </a:r>
            <a:endParaRPr/>
          </a:p>
        </p:txBody>
      </p:sp>
      <p:sp>
        <p:nvSpPr>
          <p:cNvPr id="178" name="Google Shape;178;p20"/>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a:t>Data that consists of a collection of records, each of which consists of a fixed set of attributes </a:t>
            </a:r>
            <a:endParaRPr/>
          </a:p>
          <a:p>
            <a:pPr marL="685800" lvl="1" indent="-76200" algn="l" rtl="0">
              <a:lnSpc>
                <a:spcPct val="90000"/>
              </a:lnSpc>
              <a:spcBef>
                <a:spcPts val="500"/>
              </a:spcBef>
              <a:spcAft>
                <a:spcPts val="0"/>
              </a:spcAft>
              <a:buClr>
                <a:schemeClr val="dk1"/>
              </a:buClr>
              <a:buSzPts val="2400"/>
              <a:buNone/>
            </a:pPr>
            <a:endParaRPr/>
          </a:p>
          <a:p>
            <a:pPr marL="685800" lvl="1" indent="-76200" algn="l" rtl="0">
              <a:lnSpc>
                <a:spcPct val="90000"/>
              </a:lnSpc>
              <a:spcBef>
                <a:spcPts val="500"/>
              </a:spcBef>
              <a:spcAft>
                <a:spcPts val="0"/>
              </a:spcAft>
              <a:buClr>
                <a:schemeClr val="dk1"/>
              </a:buClr>
              <a:buSzPts val="2400"/>
              <a:buNone/>
            </a:pPr>
            <a:endParaRPr/>
          </a:p>
        </p:txBody>
      </p:sp>
      <p:pic>
        <p:nvPicPr>
          <p:cNvPr id="179" name="Google Shape;179;p20"/>
          <p:cNvPicPr preferRelativeResize="0"/>
          <p:nvPr/>
        </p:nvPicPr>
        <p:blipFill rotWithShape="1">
          <a:blip r:embed="rId3">
            <a:alphaModFix/>
          </a:blip>
          <a:srcRect/>
          <a:stretch/>
        </p:blipFill>
        <p:spPr>
          <a:xfrm>
            <a:off x="7064829" y="2378075"/>
            <a:ext cx="3848100" cy="4114800"/>
          </a:xfrm>
          <a:prstGeom prst="rect">
            <a:avLst/>
          </a:prstGeom>
          <a:noFill/>
          <a:ln>
            <a:noFill/>
          </a:ln>
        </p:spPr>
      </p:pic>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699"/>
        <p:cNvGrpSpPr/>
        <p:nvPr/>
      </p:nvGrpSpPr>
      <p:grpSpPr>
        <a:xfrm>
          <a:off x="0" y="0"/>
          <a:ext cx="0" cy="0"/>
          <a:chOff x="0" y="0"/>
          <a:chExt cx="0" cy="0"/>
        </a:xfrm>
      </p:grpSpPr>
      <p:sp>
        <p:nvSpPr>
          <p:cNvPr id="700" name="Google Shape;700;p8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C00000"/>
              </a:buClr>
              <a:buSzPts val="4400"/>
              <a:buFont typeface="Times New Roman"/>
              <a:buNone/>
            </a:pPr>
            <a:r>
              <a:rPr lang="en-US"/>
              <a:t>Basic Data Mining Tasks</a:t>
            </a:r>
            <a:endParaRPr/>
          </a:p>
        </p:txBody>
      </p:sp>
      <p:sp>
        <p:nvSpPr>
          <p:cNvPr id="701" name="Google Shape;701;p80"/>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1000"/>
              </a:spcBef>
              <a:spcAft>
                <a:spcPts val="0"/>
              </a:spcAft>
              <a:buClr>
                <a:schemeClr val="dk1"/>
              </a:buClr>
              <a:buSzPts val="2800"/>
              <a:buChar char="•"/>
            </a:pPr>
            <a:r>
              <a:rPr lang="en-US"/>
              <a:t>Classification maps data into predefined groups or classes</a:t>
            </a:r>
            <a:endParaRPr/>
          </a:p>
          <a:p>
            <a:pPr marL="685800" lvl="1" indent="-228600" algn="l" rtl="0">
              <a:lnSpc>
                <a:spcPct val="90000"/>
              </a:lnSpc>
              <a:spcBef>
                <a:spcPts val="500"/>
              </a:spcBef>
              <a:spcAft>
                <a:spcPts val="0"/>
              </a:spcAft>
              <a:buClr>
                <a:schemeClr val="dk1"/>
              </a:buClr>
              <a:buSzPts val="2400"/>
              <a:buChar char="•"/>
            </a:pPr>
            <a:r>
              <a:rPr lang="en-US"/>
              <a:t>Supervised learning</a:t>
            </a:r>
            <a:endParaRPr/>
          </a:p>
          <a:p>
            <a:pPr marL="1143000" lvl="2" indent="-228600" algn="l" rtl="0">
              <a:lnSpc>
                <a:spcPct val="90000"/>
              </a:lnSpc>
              <a:spcBef>
                <a:spcPts val="500"/>
              </a:spcBef>
              <a:spcAft>
                <a:spcPts val="0"/>
              </a:spcAft>
              <a:buClr>
                <a:schemeClr val="dk1"/>
              </a:buClr>
              <a:buSzPts val="2000"/>
              <a:buChar char="•"/>
            </a:pPr>
            <a:r>
              <a:rPr lang="en-US"/>
              <a:t>The data (observations, measurements, etc.) are labeled with pre-defined classes. It is like that a “teacher” gives the classes (supervision). </a:t>
            </a:r>
            <a:endParaRPr/>
          </a:p>
          <a:p>
            <a:pPr marL="1143000" lvl="2" indent="-228600" algn="l" rtl="0">
              <a:lnSpc>
                <a:spcPct val="90000"/>
              </a:lnSpc>
              <a:spcBef>
                <a:spcPts val="500"/>
              </a:spcBef>
              <a:spcAft>
                <a:spcPts val="0"/>
              </a:spcAft>
              <a:buClr>
                <a:schemeClr val="dk1"/>
              </a:buClr>
              <a:buSzPts val="2000"/>
              <a:buChar char="•"/>
            </a:pPr>
            <a:r>
              <a:rPr lang="en-US"/>
              <a:t>Test data are classified into these classes too. </a:t>
            </a:r>
            <a:endParaRPr/>
          </a:p>
          <a:p>
            <a:pPr marL="228600" lvl="0" indent="-228600" algn="l" rtl="0">
              <a:lnSpc>
                <a:spcPct val="90000"/>
              </a:lnSpc>
              <a:spcBef>
                <a:spcPts val="1000"/>
              </a:spcBef>
              <a:spcAft>
                <a:spcPts val="0"/>
              </a:spcAft>
              <a:buClr>
                <a:schemeClr val="dk1"/>
              </a:buClr>
              <a:buSzPts val="2800"/>
              <a:buChar char="•"/>
            </a:pPr>
            <a:r>
              <a:rPr lang="en-US"/>
              <a:t>Regression is used to map a data item to a real valued prediction variable.</a:t>
            </a:r>
            <a:endParaRPr/>
          </a:p>
          <a:p>
            <a:pPr marL="685800" lvl="1" indent="-228600" algn="l" rtl="0">
              <a:lnSpc>
                <a:spcPct val="90000"/>
              </a:lnSpc>
              <a:spcBef>
                <a:spcPts val="500"/>
              </a:spcBef>
              <a:spcAft>
                <a:spcPts val="0"/>
              </a:spcAft>
              <a:buClr>
                <a:schemeClr val="dk1"/>
              </a:buClr>
              <a:buSzPts val="2400"/>
              <a:buChar char="•"/>
            </a:pPr>
            <a:r>
              <a:rPr lang="en-US"/>
              <a:t>Supervised learning</a:t>
            </a:r>
            <a:endParaRPr/>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705"/>
        <p:cNvGrpSpPr/>
        <p:nvPr/>
      </p:nvGrpSpPr>
      <p:grpSpPr>
        <a:xfrm>
          <a:off x="0" y="0"/>
          <a:ext cx="0" cy="0"/>
          <a:chOff x="0" y="0"/>
          <a:chExt cx="0" cy="0"/>
        </a:xfrm>
      </p:grpSpPr>
      <p:sp>
        <p:nvSpPr>
          <p:cNvPr id="706" name="Google Shape;706;p8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C00000"/>
              </a:buClr>
              <a:buSzPts val="4400"/>
              <a:buFont typeface="Times New Roman"/>
              <a:buNone/>
            </a:pPr>
            <a:r>
              <a:rPr lang="en-US"/>
              <a:t>Basic Data Mining Tasks</a:t>
            </a:r>
            <a:endParaRPr/>
          </a:p>
        </p:txBody>
      </p:sp>
      <p:sp>
        <p:nvSpPr>
          <p:cNvPr id="707" name="Google Shape;707;p8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1000"/>
              </a:spcBef>
              <a:spcAft>
                <a:spcPts val="0"/>
              </a:spcAft>
              <a:buClr>
                <a:schemeClr val="dk1"/>
              </a:buClr>
              <a:buSzPts val="2800"/>
              <a:buChar char="•"/>
            </a:pPr>
            <a:r>
              <a:rPr lang="en-US"/>
              <a:t>Clustering groups similar data together into clusters.</a:t>
            </a:r>
            <a:endParaRPr/>
          </a:p>
          <a:p>
            <a:pPr marL="685800" lvl="1" indent="-228600" algn="l" rtl="0">
              <a:lnSpc>
                <a:spcPct val="90000"/>
              </a:lnSpc>
              <a:spcBef>
                <a:spcPts val="500"/>
              </a:spcBef>
              <a:spcAft>
                <a:spcPts val="0"/>
              </a:spcAft>
              <a:buClr>
                <a:schemeClr val="dk1"/>
              </a:buClr>
              <a:buSzPts val="2400"/>
              <a:buChar char="•"/>
            </a:pPr>
            <a:r>
              <a:rPr lang="en-US"/>
              <a:t>Unsupervised learning</a:t>
            </a:r>
            <a:endParaRPr/>
          </a:p>
          <a:p>
            <a:pPr marL="1143000" lvl="2" indent="-228600" algn="l" rtl="0">
              <a:lnSpc>
                <a:spcPct val="90000"/>
              </a:lnSpc>
              <a:spcBef>
                <a:spcPts val="500"/>
              </a:spcBef>
              <a:spcAft>
                <a:spcPts val="0"/>
              </a:spcAft>
              <a:buClr>
                <a:schemeClr val="dk1"/>
              </a:buClr>
              <a:buSzPts val="2000"/>
              <a:buChar char="•"/>
            </a:pPr>
            <a:r>
              <a:rPr lang="en-US"/>
              <a:t>Class labels of the data are unknown</a:t>
            </a:r>
            <a:endParaRPr/>
          </a:p>
          <a:p>
            <a:pPr marL="1143000" lvl="2" indent="-228600" algn="l" rtl="0">
              <a:lnSpc>
                <a:spcPct val="90000"/>
              </a:lnSpc>
              <a:spcBef>
                <a:spcPts val="500"/>
              </a:spcBef>
              <a:spcAft>
                <a:spcPts val="0"/>
              </a:spcAft>
              <a:buClr>
                <a:schemeClr val="dk1"/>
              </a:buClr>
              <a:buSzPts val="2000"/>
              <a:buChar char="•"/>
            </a:pPr>
            <a:r>
              <a:rPr lang="en-US"/>
              <a:t>Given a set of data, the task is to establish the existence of classes or clusters in the data</a:t>
            </a:r>
            <a:endParaRPr/>
          </a:p>
          <a:p>
            <a:pPr marL="228600" lvl="0" indent="-228600" algn="l" rtl="0">
              <a:lnSpc>
                <a:spcPct val="90000"/>
              </a:lnSpc>
              <a:spcBef>
                <a:spcPts val="1000"/>
              </a:spcBef>
              <a:spcAft>
                <a:spcPts val="0"/>
              </a:spcAft>
              <a:buClr>
                <a:schemeClr val="dk1"/>
              </a:buClr>
              <a:buSzPts val="2800"/>
              <a:buChar char="•"/>
            </a:pPr>
            <a:r>
              <a:rPr lang="en-US"/>
              <a:t>Summarization maps data into subsets with associated simple descriptions.</a:t>
            </a:r>
            <a:endParaRPr/>
          </a:p>
          <a:p>
            <a:pPr marL="685800" lvl="1" indent="-228600" algn="l" rtl="0">
              <a:lnSpc>
                <a:spcPct val="90000"/>
              </a:lnSpc>
              <a:spcBef>
                <a:spcPts val="500"/>
              </a:spcBef>
              <a:spcAft>
                <a:spcPts val="0"/>
              </a:spcAft>
              <a:buClr>
                <a:schemeClr val="dk1"/>
              </a:buClr>
              <a:buSzPts val="2400"/>
              <a:buChar char="•"/>
            </a:pPr>
            <a:r>
              <a:rPr lang="en-US"/>
              <a:t>Extractive summarization</a:t>
            </a:r>
            <a:endParaRPr/>
          </a:p>
          <a:p>
            <a:pPr marL="1143000" lvl="2" indent="-228600" algn="l" rtl="0">
              <a:lnSpc>
                <a:spcPct val="90000"/>
              </a:lnSpc>
              <a:spcBef>
                <a:spcPts val="500"/>
              </a:spcBef>
              <a:spcAft>
                <a:spcPts val="0"/>
              </a:spcAft>
              <a:buClr>
                <a:schemeClr val="dk1"/>
              </a:buClr>
              <a:buSzPts val="2000"/>
              <a:buChar char="•"/>
            </a:pPr>
            <a:r>
              <a:rPr lang="en-US"/>
              <a:t>The main objective is to identify the significant sentences of the text and add them to the summary. </a:t>
            </a:r>
            <a:endParaRPr/>
          </a:p>
        </p:txBody>
      </p: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711"/>
        <p:cNvGrpSpPr/>
        <p:nvPr/>
      </p:nvGrpSpPr>
      <p:grpSpPr>
        <a:xfrm>
          <a:off x="0" y="0"/>
          <a:ext cx="0" cy="0"/>
          <a:chOff x="0" y="0"/>
          <a:chExt cx="0" cy="0"/>
        </a:xfrm>
      </p:grpSpPr>
      <p:sp>
        <p:nvSpPr>
          <p:cNvPr id="712" name="Google Shape;712;p8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C00000"/>
              </a:buClr>
              <a:buSzPts val="4400"/>
              <a:buFont typeface="Times New Roman"/>
              <a:buNone/>
            </a:pPr>
            <a:r>
              <a:rPr lang="en-US"/>
              <a:t>Basic Data Mining Tasks</a:t>
            </a:r>
            <a:endParaRPr/>
          </a:p>
        </p:txBody>
      </p:sp>
      <p:sp>
        <p:nvSpPr>
          <p:cNvPr id="713" name="Google Shape;713;p82"/>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1000"/>
              </a:spcBef>
              <a:spcAft>
                <a:spcPts val="0"/>
              </a:spcAft>
              <a:buClr>
                <a:schemeClr val="dk1"/>
              </a:buClr>
              <a:buSzPts val="2800"/>
              <a:buChar char="•"/>
            </a:pPr>
            <a:r>
              <a:rPr lang="en-US"/>
              <a:t>Link Analysis uncovers relationships among data.</a:t>
            </a:r>
            <a:endParaRPr/>
          </a:p>
          <a:p>
            <a:pPr marL="685800" lvl="1" indent="-228600" algn="l" rtl="0">
              <a:lnSpc>
                <a:spcPct val="90000"/>
              </a:lnSpc>
              <a:spcBef>
                <a:spcPts val="500"/>
              </a:spcBef>
              <a:spcAft>
                <a:spcPts val="0"/>
              </a:spcAft>
              <a:buClr>
                <a:schemeClr val="dk1"/>
              </a:buClr>
              <a:buSzPts val="2400"/>
              <a:buChar char="•"/>
            </a:pPr>
            <a:r>
              <a:rPr lang="en-US"/>
              <a:t>Affinity Analysis</a:t>
            </a:r>
            <a:endParaRPr/>
          </a:p>
          <a:p>
            <a:pPr marL="685800" lvl="1" indent="-228600" algn="l" rtl="0">
              <a:lnSpc>
                <a:spcPct val="90000"/>
              </a:lnSpc>
              <a:spcBef>
                <a:spcPts val="500"/>
              </a:spcBef>
              <a:spcAft>
                <a:spcPts val="0"/>
              </a:spcAft>
              <a:buClr>
                <a:schemeClr val="dk1"/>
              </a:buClr>
              <a:buSzPts val="2400"/>
              <a:buChar char="•"/>
            </a:pPr>
            <a:r>
              <a:rPr lang="en-US"/>
              <a:t>Association Rules</a:t>
            </a:r>
            <a:endParaRPr/>
          </a:p>
          <a:p>
            <a:pPr marL="685800" lvl="1" indent="-228600" algn="l" rtl="0">
              <a:lnSpc>
                <a:spcPct val="90000"/>
              </a:lnSpc>
              <a:spcBef>
                <a:spcPts val="500"/>
              </a:spcBef>
              <a:spcAft>
                <a:spcPts val="0"/>
              </a:spcAft>
              <a:buClr>
                <a:schemeClr val="dk1"/>
              </a:buClr>
              <a:buSzPts val="2400"/>
              <a:buChar char="•"/>
            </a:pPr>
            <a:r>
              <a:rPr lang="en-US"/>
              <a:t>Sequential Analysis determines sequential patterns.</a:t>
            </a:r>
            <a:endParaRPr/>
          </a:p>
          <a:p>
            <a:pPr marL="228600" lvl="0" indent="-50800" algn="l" rtl="0">
              <a:lnSpc>
                <a:spcPct val="90000"/>
              </a:lnSpc>
              <a:spcBef>
                <a:spcPts val="1000"/>
              </a:spcBef>
              <a:spcAft>
                <a:spcPts val="0"/>
              </a:spcAft>
              <a:buClr>
                <a:schemeClr val="dk1"/>
              </a:buClr>
              <a:buSzPts val="2800"/>
              <a:buNone/>
            </a:pPr>
            <a:endParaRPr/>
          </a:p>
        </p:txBody>
      </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717"/>
        <p:cNvGrpSpPr/>
        <p:nvPr/>
      </p:nvGrpSpPr>
      <p:grpSpPr>
        <a:xfrm>
          <a:off x="0" y="0"/>
          <a:ext cx="0" cy="0"/>
          <a:chOff x="0" y="0"/>
          <a:chExt cx="0" cy="0"/>
        </a:xfrm>
      </p:grpSpPr>
      <p:sp>
        <p:nvSpPr>
          <p:cNvPr id="718" name="Google Shape;718;p8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C00000"/>
              </a:buClr>
              <a:buSzPts val="4400"/>
              <a:buFont typeface="Times New Roman"/>
              <a:buNone/>
            </a:pPr>
            <a:r>
              <a:rPr lang="en-US"/>
              <a:t>References </a:t>
            </a:r>
            <a:endParaRPr/>
          </a:p>
        </p:txBody>
      </p:sp>
      <p:sp>
        <p:nvSpPr>
          <p:cNvPr id="719" name="Google Shape;719;p8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a:t>Introduction to Data Mining, 2nd Edition  Tan, Steinbach, Karpatne, Kumar</a:t>
            </a:r>
            <a:endParaRPr/>
          </a:p>
          <a:p>
            <a:pPr marL="228600" lvl="0" indent="-228600" algn="l" rtl="0">
              <a:lnSpc>
                <a:spcPct val="90000"/>
              </a:lnSpc>
              <a:spcBef>
                <a:spcPts val="1000"/>
              </a:spcBef>
              <a:spcAft>
                <a:spcPts val="0"/>
              </a:spcAft>
              <a:buClr>
                <a:schemeClr val="dk1"/>
              </a:buClr>
              <a:buSzPts val="2800"/>
              <a:buChar char="•"/>
            </a:pPr>
            <a:r>
              <a:rPr lang="en-US"/>
              <a:t>https://www.engr.uvic.ca/~seng474/introDM.ppt</a:t>
            </a:r>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2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C00000"/>
              </a:buClr>
              <a:buSzPts val="4400"/>
              <a:buFont typeface="Times New Roman"/>
              <a:buNone/>
            </a:pPr>
            <a:r>
              <a:rPr lang="en-US"/>
              <a:t>Data Matrix </a:t>
            </a:r>
            <a:endParaRPr/>
          </a:p>
        </p:txBody>
      </p:sp>
      <p:sp>
        <p:nvSpPr>
          <p:cNvPr id="185" name="Google Shape;185;p2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400"/>
              <a:buChar char="•"/>
            </a:pPr>
            <a:r>
              <a:rPr lang="en-US" sz="2400"/>
              <a:t>If data objects have the same fixed </a:t>
            </a:r>
            <a:r>
              <a:rPr lang="en-US" sz="2400">
                <a:solidFill>
                  <a:srgbClr val="0070C0"/>
                </a:solidFill>
              </a:rPr>
              <a:t>set of numeric attributes, </a:t>
            </a:r>
            <a:r>
              <a:rPr lang="en-US" sz="2400"/>
              <a:t>then the data objects can be thought of as points in a multi-dimensional space, where each dimension represents a distinct attribute </a:t>
            </a:r>
            <a:endParaRPr/>
          </a:p>
          <a:p>
            <a:pPr marL="2057400" lvl="4" indent="-114300" algn="l" rtl="0">
              <a:lnSpc>
                <a:spcPct val="90000"/>
              </a:lnSpc>
              <a:spcBef>
                <a:spcPts val="500"/>
              </a:spcBef>
              <a:spcAft>
                <a:spcPts val="0"/>
              </a:spcAft>
              <a:buClr>
                <a:schemeClr val="dk1"/>
              </a:buClr>
              <a:buSzPts val="1800"/>
              <a:buNone/>
            </a:pPr>
            <a:endParaRPr sz="1800"/>
          </a:p>
          <a:p>
            <a:pPr marL="228600" lvl="0" indent="-228600" algn="l" rtl="0">
              <a:lnSpc>
                <a:spcPct val="90000"/>
              </a:lnSpc>
              <a:spcBef>
                <a:spcPts val="1000"/>
              </a:spcBef>
              <a:spcAft>
                <a:spcPts val="0"/>
              </a:spcAft>
              <a:buClr>
                <a:schemeClr val="dk1"/>
              </a:buClr>
              <a:buSzPts val="2400"/>
              <a:buChar char="•"/>
            </a:pPr>
            <a:r>
              <a:rPr lang="en-US" sz="2400"/>
              <a:t>Such a data set can be represented by an </a:t>
            </a:r>
            <a:r>
              <a:rPr lang="en-US" sz="2400" i="1"/>
              <a:t>m</a:t>
            </a:r>
            <a:r>
              <a:rPr lang="en-US" sz="2400"/>
              <a:t> by </a:t>
            </a:r>
            <a:r>
              <a:rPr lang="en-US" sz="2400" i="1"/>
              <a:t>n</a:t>
            </a:r>
            <a:r>
              <a:rPr lang="en-US" sz="2400"/>
              <a:t> matrix, where there are </a:t>
            </a:r>
            <a:r>
              <a:rPr lang="en-US" sz="2400" i="1"/>
              <a:t>m</a:t>
            </a:r>
            <a:r>
              <a:rPr lang="en-US" sz="2400"/>
              <a:t> rows, one for each object, and </a:t>
            </a:r>
            <a:r>
              <a:rPr lang="en-US" sz="2400" i="1"/>
              <a:t>n</a:t>
            </a:r>
            <a:r>
              <a:rPr lang="en-US" sz="2400"/>
              <a:t> columns, one for each attribute</a:t>
            </a:r>
            <a:endParaRPr/>
          </a:p>
        </p:txBody>
      </p:sp>
      <p:pic>
        <p:nvPicPr>
          <p:cNvPr id="186" name="Google Shape;186;p21"/>
          <p:cNvPicPr preferRelativeResize="0"/>
          <p:nvPr/>
        </p:nvPicPr>
        <p:blipFill rotWithShape="1">
          <a:blip r:embed="rId3">
            <a:alphaModFix/>
          </a:blip>
          <a:srcRect/>
          <a:stretch/>
        </p:blipFill>
        <p:spPr>
          <a:xfrm>
            <a:off x="2286000" y="4314826"/>
            <a:ext cx="7761288" cy="2009775"/>
          </a:xfrm>
          <a:prstGeom prst="rect">
            <a:avLst/>
          </a:prstGeom>
          <a:noFill/>
          <a:ln>
            <a:noFill/>
          </a:ln>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2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C00000"/>
              </a:buClr>
              <a:buSzPts val="4400"/>
              <a:buFont typeface="Times New Roman"/>
              <a:buNone/>
            </a:pPr>
            <a:r>
              <a:rPr lang="en-US"/>
              <a:t>Document Data</a:t>
            </a:r>
            <a:endParaRPr/>
          </a:p>
        </p:txBody>
      </p:sp>
      <p:sp>
        <p:nvSpPr>
          <p:cNvPr id="192" name="Google Shape;192;p22"/>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a:t>Each document becomes a ‘term’ vector </a:t>
            </a:r>
            <a:endParaRPr/>
          </a:p>
          <a:p>
            <a:pPr marL="685800" lvl="1" indent="-228600" algn="l" rtl="0">
              <a:lnSpc>
                <a:spcPct val="90000"/>
              </a:lnSpc>
              <a:spcBef>
                <a:spcPts val="500"/>
              </a:spcBef>
              <a:spcAft>
                <a:spcPts val="0"/>
              </a:spcAft>
              <a:buClr>
                <a:schemeClr val="dk1"/>
              </a:buClr>
              <a:buSzPts val="2400"/>
              <a:buChar char="•"/>
            </a:pPr>
            <a:r>
              <a:rPr lang="en-US"/>
              <a:t>Each term is a component (attribute) of the vector</a:t>
            </a:r>
            <a:endParaRPr/>
          </a:p>
          <a:p>
            <a:pPr marL="685800" lvl="1" indent="-228600" algn="l" rtl="0">
              <a:lnSpc>
                <a:spcPct val="90000"/>
              </a:lnSpc>
              <a:spcBef>
                <a:spcPts val="500"/>
              </a:spcBef>
              <a:spcAft>
                <a:spcPts val="0"/>
              </a:spcAft>
              <a:buClr>
                <a:schemeClr val="dk1"/>
              </a:buClr>
              <a:buSzPts val="2400"/>
              <a:buChar char="•"/>
            </a:pPr>
            <a:r>
              <a:rPr lang="en-US"/>
              <a:t>The value of each component is the number of times the corresponding term occurs in the document. </a:t>
            </a:r>
            <a:endParaRPr/>
          </a:p>
          <a:p>
            <a:pPr marL="685800" lvl="1" indent="-76200" algn="l" rtl="0">
              <a:lnSpc>
                <a:spcPct val="90000"/>
              </a:lnSpc>
              <a:spcBef>
                <a:spcPts val="500"/>
              </a:spcBef>
              <a:spcAft>
                <a:spcPts val="0"/>
              </a:spcAft>
              <a:buClr>
                <a:schemeClr val="dk1"/>
              </a:buClr>
              <a:buSzPts val="2400"/>
              <a:buNone/>
            </a:pPr>
            <a:endParaRPr/>
          </a:p>
          <a:p>
            <a:pPr marL="685800" lvl="1" indent="-76200" algn="l" rtl="0">
              <a:lnSpc>
                <a:spcPct val="90000"/>
              </a:lnSpc>
              <a:spcBef>
                <a:spcPts val="500"/>
              </a:spcBef>
              <a:spcAft>
                <a:spcPts val="0"/>
              </a:spcAft>
              <a:buClr>
                <a:schemeClr val="dk1"/>
              </a:buClr>
              <a:buSzPts val="2400"/>
              <a:buNone/>
            </a:pPr>
            <a:endParaRPr/>
          </a:p>
        </p:txBody>
      </p:sp>
      <p:pic>
        <p:nvPicPr>
          <p:cNvPr id="193" name="Google Shape;193;p22"/>
          <p:cNvPicPr preferRelativeResize="0"/>
          <p:nvPr/>
        </p:nvPicPr>
        <p:blipFill rotWithShape="1">
          <a:blip r:embed="rId3">
            <a:alphaModFix/>
          </a:blip>
          <a:srcRect/>
          <a:stretch/>
        </p:blipFill>
        <p:spPr>
          <a:xfrm>
            <a:off x="3068218" y="3294062"/>
            <a:ext cx="7038975" cy="3198813"/>
          </a:xfrm>
          <a:prstGeom prst="rect">
            <a:avLst/>
          </a:prstGeom>
          <a:noFill/>
          <a:ln>
            <a:noFill/>
          </a:ln>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180</TotalTime>
  <Words>3658</Words>
  <Application>Microsoft Office PowerPoint</Application>
  <PresentationFormat>Widescreen</PresentationFormat>
  <Paragraphs>485</Paragraphs>
  <Slides>73</Slides>
  <Notes>70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73</vt:i4>
      </vt:variant>
    </vt:vector>
  </HeadingPairs>
  <TitlesOfParts>
    <vt:vector size="79" baseType="lpstr">
      <vt:lpstr>Noto Sans Symbols</vt:lpstr>
      <vt:lpstr>Arial</vt:lpstr>
      <vt:lpstr>Tahoma</vt:lpstr>
      <vt:lpstr>Calibri</vt:lpstr>
      <vt:lpstr>Times New Roman</vt:lpstr>
      <vt:lpstr>Office Theme</vt:lpstr>
      <vt:lpstr>Unit-I</vt:lpstr>
      <vt:lpstr>Outline</vt:lpstr>
      <vt:lpstr>Introduction: Data?</vt:lpstr>
      <vt:lpstr>Introduction: Category of Data</vt:lpstr>
      <vt:lpstr>Introduction: Data (Example)</vt:lpstr>
      <vt:lpstr>Types of data sets </vt:lpstr>
      <vt:lpstr>Record Data </vt:lpstr>
      <vt:lpstr>Data Matrix </vt:lpstr>
      <vt:lpstr>Document Data</vt:lpstr>
      <vt:lpstr>Transaction Data</vt:lpstr>
      <vt:lpstr>Graph Data </vt:lpstr>
      <vt:lpstr>Ordered Data </vt:lpstr>
      <vt:lpstr>   Sequential data</vt:lpstr>
      <vt:lpstr>Examples of Sequential Data: </vt:lpstr>
      <vt:lpstr>Ordered Data </vt:lpstr>
      <vt:lpstr>Ordered Data</vt:lpstr>
      <vt:lpstr>Attribute and Measurement Scale</vt:lpstr>
      <vt:lpstr>Attribute Values</vt:lpstr>
      <vt:lpstr>Measurement of Length </vt:lpstr>
      <vt:lpstr>Types of Attributes </vt:lpstr>
      <vt:lpstr>Properties of Attribute Values </vt:lpstr>
      <vt:lpstr>Difference Between Ratio and Interval </vt:lpstr>
      <vt:lpstr>PowerPoint Presentation</vt:lpstr>
      <vt:lpstr>PowerPoint Presentation</vt:lpstr>
      <vt:lpstr>Discrete and Continuous Attributes </vt:lpstr>
      <vt:lpstr>Asymmetric Attributes</vt:lpstr>
      <vt:lpstr>Critiques of the attribute categorization </vt:lpstr>
      <vt:lpstr>Key Messages for Attribute Types</vt:lpstr>
      <vt:lpstr>Important Characteristics of Data</vt:lpstr>
      <vt:lpstr>Data Quality</vt:lpstr>
      <vt:lpstr>Noise</vt:lpstr>
      <vt:lpstr>Outliers</vt:lpstr>
      <vt:lpstr>Missing Values</vt:lpstr>
      <vt:lpstr>Duplicate Data</vt:lpstr>
      <vt:lpstr>Data Preprocessing</vt:lpstr>
      <vt:lpstr>Aggregation</vt:lpstr>
      <vt:lpstr>Example: Precipitation in Australia</vt:lpstr>
      <vt:lpstr>Example: Precipitation in Australia …</vt:lpstr>
      <vt:lpstr>Sampling </vt:lpstr>
      <vt:lpstr>Sampling … </vt:lpstr>
      <vt:lpstr>Sample Size</vt:lpstr>
      <vt:lpstr>Types of Sampling</vt:lpstr>
      <vt:lpstr>Sample Size</vt:lpstr>
      <vt:lpstr>PowerPoint Presentation</vt:lpstr>
      <vt:lpstr>Discretization</vt:lpstr>
      <vt:lpstr>Unsupervised Discretization</vt:lpstr>
      <vt:lpstr>Unsupervised Discretization</vt:lpstr>
      <vt:lpstr>Unsupervised Discretization</vt:lpstr>
      <vt:lpstr>Unsupervised Discretization</vt:lpstr>
      <vt:lpstr>Discretization in Supervised Settings</vt:lpstr>
      <vt:lpstr>Binarization</vt:lpstr>
      <vt:lpstr>Binarization</vt:lpstr>
      <vt:lpstr>Attribute Transformation</vt:lpstr>
      <vt:lpstr>PowerPoint Presentation</vt:lpstr>
      <vt:lpstr>PowerPoint Presentation</vt:lpstr>
      <vt:lpstr>Curse of Dimensionality</vt:lpstr>
      <vt:lpstr>Dimensionality Reduction</vt:lpstr>
      <vt:lpstr>Dimensionality Reduction: PCA</vt:lpstr>
      <vt:lpstr>Dimensionality Reduction: PCA</vt:lpstr>
      <vt:lpstr>Feature Subset Selection</vt:lpstr>
      <vt:lpstr>Feature Creation</vt:lpstr>
      <vt:lpstr>Mapping Data to a New Space</vt:lpstr>
      <vt:lpstr>What is Data Mining?</vt:lpstr>
      <vt:lpstr>What is Data Mining?</vt:lpstr>
      <vt:lpstr>What is Data Mining?</vt:lpstr>
      <vt:lpstr>What is Data Mining?</vt:lpstr>
      <vt:lpstr>Origins of Data Mining</vt:lpstr>
      <vt:lpstr>Data Mining Tasks</vt:lpstr>
      <vt:lpstr>Data Mining Tasks … </vt:lpstr>
      <vt:lpstr>Basic Data Mining Tasks</vt:lpstr>
      <vt:lpstr>Basic Data Mining Tasks</vt:lpstr>
      <vt:lpstr>Basic Data Mining Tasks</vt:lpstr>
      <vt:lpstr>References </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Unit-I</dc:title>
  <cp:lastModifiedBy>Sumit kumar</cp:lastModifiedBy>
  <cp:revision>11</cp:revision>
  <dcterms:modified xsi:type="dcterms:W3CDTF">2024-12-22T13:47:47Z</dcterms:modified>
</cp:coreProperties>
</file>